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23/09/2019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71E0-D4A5-42EF-820E-17E108F12E1B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2906-6A33-4370-8709-4368518FFD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EFF5-7A0B-41B6-853C-97AF2DDD0AF7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8A7-8943-43F6-96FD-FA03EE2D46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8910-9109-4063-8480-DAC80F351490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3914-DCD7-4CF8-9A14-0894095269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D409-9CB5-473B-AD52-FF2D64157A31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C23E-FF3C-425C-9823-3635C033B8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6A45-01E8-4B9B-8139-C15457096A7F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0782-29FF-431B-AEEF-7A570FF9A2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2CD8-5EB2-46F6-866C-6BE5203A3A25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F395-FA3C-459F-A68C-EBD665A767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A25-880F-4CF3-814C-98A355FED6F4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FAC-8B4A-45EC-B3F5-1B4FE967D3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FED4-7D58-4CA0-889B-E98A815F7EF4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9CED-F098-4FD4-91B1-5894F5B9B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2A18-FD65-4154-96A7-FC64007DA8FC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51ED-C647-4F7F-9B22-2F4E2628A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B7D1-C5E5-4095-9339-E79F63E43056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22CE-00B0-4855-A09F-E01BB91786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0F12-4474-4265-9949-460A73D265B7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8348-C8F6-4503-8DEC-11BC7CB8ED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C5B-DC75-44A6-A163-27AB462C83A5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3754-7D73-4090-BE2A-F44DBAFE52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0A1E-844C-45C2-9117-9B2FE1CA8216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4BDE-A144-4556-BE1E-695E1523FF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7991-9EA6-4691-AB51-992D73D17656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F36F-2E75-4CAC-9135-DE4EEC91E7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743F-E7E9-4650-8E4B-01507A771A39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CE0-FC11-41B2-B045-6929EB16EC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B67B-2A80-4AC9-B56B-74A2925E8912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20CC-F6B2-41E2-AD45-691F7FF025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B97A-6F24-444E-B455-77CA47449D62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C714-2A3E-4052-9E42-000D5D8811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2016125"/>
          </a:xfrm>
        </p:spPr>
        <p:txBody>
          <a:bodyPr/>
          <a:lstStyle/>
          <a:p>
            <a:pPr algn="ctr"/>
            <a:r>
              <a:rPr lang="pt-BR" altLang="pt-BR" sz="4800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 smtClean="0">
                <a:latin typeface="Edwardian Script ITC" panose="030303020407070D0804" pitchFamily="66" charset="0"/>
              </a:rPr>
            </a:br>
            <a:r>
              <a:rPr lang="pt-BR" altLang="pt-BR" sz="1800" dirty="0" smtClean="0"/>
              <a:t>Estado de São Paulo</a:t>
            </a:r>
            <a:br>
              <a:rPr lang="pt-BR" altLang="pt-BR" sz="1800" dirty="0" smtClean="0"/>
            </a:br>
            <a:r>
              <a:rPr lang="pt-BR" altLang="pt-BR" sz="4800" b="1" dirty="0" smtClean="0"/>
              <a:t/>
            </a:r>
            <a:br>
              <a:rPr lang="pt-BR" altLang="pt-BR" sz="4800" b="1" dirty="0" smtClean="0"/>
            </a:br>
            <a:r>
              <a:rPr lang="pt-BR" altLang="pt-BR" dirty="0" smtClean="0"/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700" y="3463925"/>
            <a:ext cx="8824913" cy="19319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dirty="0" smtClean="0"/>
              <a:t>2º </a:t>
            </a:r>
            <a:r>
              <a:rPr lang="pt-BR" sz="2800" b="1" dirty="0"/>
              <a:t>Quadrimestre de </a:t>
            </a:r>
            <a:r>
              <a:rPr lang="pt-BR" sz="2800" b="1" dirty="0" smtClean="0"/>
              <a:t>2019</a:t>
            </a:r>
            <a:endParaRPr lang="pt-BR" sz="2800" dirty="0"/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600" b="1" dirty="0"/>
              <a:t>(art. 9º, § 4º, da Lei Complementar Federal nº 101/00)</a:t>
            </a:r>
            <a:endParaRPr lang="pt-BR" sz="1600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pic>
        <p:nvPicPr>
          <p:cNvPr id="717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543425"/>
            <a:ext cx="20145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2052638"/>
            <a:ext cx="9177156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DÍVIDA CONSOLIDADA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00125"/>
              </p:ext>
            </p:extLst>
          </p:nvPr>
        </p:nvGraphicFramePr>
        <p:xfrm>
          <a:off x="1345476" y="2773363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</a:rPr>
                        <a:t>2º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26.719.193,79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DÍVIDA CONSOLIDADA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15,52</a:t>
                      </a:r>
                      <a:endParaRPr lang="pt-BR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3.848.229,12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14,40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</a:rPr>
                        <a:t>LIMITE LEGAL </a:t>
                      </a:r>
                      <a:r>
                        <a:rPr lang="pt-BR" sz="1250" b="1" spc="-10" dirty="0">
                          <a:effectLst/>
                        </a:rPr>
                        <a:t>(</a:t>
                      </a:r>
                      <a:r>
                        <a:rPr lang="pt-BR" sz="1250" b="1" spc="-10" dirty="0" err="1">
                          <a:effectLst/>
                        </a:rPr>
                        <a:t>ARTs</a:t>
                      </a:r>
                      <a:r>
                        <a:rPr lang="pt-BR" sz="1250" b="1" spc="-10" dirty="0">
                          <a:effectLst/>
                        </a:rPr>
                        <a:t> 3º E 4º - RESOLUÇÃO Nº 43 SENADO)</a:t>
                      </a:r>
                      <a:endParaRPr lang="pt-BR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31.110.814,44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32.063.032,55</a:t>
                      </a:r>
                      <a:endParaRPr lang="en-US" sz="13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6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3"/>
            <a:ext cx="11022012" cy="4702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DOS LIMITES CONSTITUCIONAIS COM SAÚDE E </a:t>
            </a:r>
            <a:r>
              <a:rPr lang="pt-BR" b="1" dirty="0" smtClean="0"/>
              <a:t>EDUCAÇÃO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u="sng" dirty="0" smtClean="0"/>
              <a:t>SAÚDE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92324"/>
              </p:ext>
            </p:extLst>
          </p:nvPr>
        </p:nvGraphicFramePr>
        <p:xfrm>
          <a:off x="2612571" y="2677886"/>
          <a:ext cx="6884126" cy="1125765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="" xmlns:a16="http://schemas.microsoft.com/office/drawing/2014/main" val="1935482167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934170770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706936198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680167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com Recursos Próprios na Saúde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1.870.489,77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2.356.653,86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0592515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em Saúde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15%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18,90%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434560"/>
                  </a:ext>
                </a:extLst>
              </a:tr>
            </a:tbl>
          </a:graphicData>
        </a:graphic>
      </p:graphicFrame>
      <p:sp>
        <p:nvSpPr>
          <p:cNvPr id="17429" name="Retângulo 6"/>
          <p:cNvSpPr>
            <a:spLocks noChangeArrowheads="1"/>
          </p:cNvSpPr>
          <p:nvPr/>
        </p:nvSpPr>
        <p:spPr bwMode="auto">
          <a:xfrm>
            <a:off x="5519738" y="3846513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EDUCAÇÃO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27349"/>
              </p:ext>
            </p:extLst>
          </p:nvPr>
        </p:nvGraphicFramePr>
        <p:xfrm>
          <a:off x="2612571" y="4254500"/>
          <a:ext cx="6884126" cy="933450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="" xmlns:a16="http://schemas.microsoft.com/office/drawing/2014/main" val="442428624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355880454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105101981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484985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Ensino (Art. 212 CF)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3.206.074,85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3.501.856,06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7001575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no Ensino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25%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27,31%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729808"/>
                  </a:ext>
                </a:extLst>
              </a:tr>
            </a:tbl>
          </a:graphicData>
        </a:graphic>
      </p:graphicFrame>
      <p:sp>
        <p:nvSpPr>
          <p:cNvPr id="17448" name="Retângulo 8"/>
          <p:cNvSpPr>
            <a:spLocks noChangeArrowheads="1"/>
          </p:cNvSpPr>
          <p:nvPr/>
        </p:nvSpPr>
        <p:spPr bwMode="auto">
          <a:xfrm>
            <a:off x="5670550" y="5183188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FUNDEB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62353"/>
              </p:ext>
            </p:extLst>
          </p:nvPr>
        </p:nvGraphicFramePr>
        <p:xfrm>
          <a:off x="2612571" y="5551488"/>
          <a:ext cx="6884126" cy="1004889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="" xmlns:a16="http://schemas.microsoft.com/office/drawing/2014/main" val="1050658137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1297149213"/>
                    </a:ext>
                  </a:extLst>
                </a:gridCol>
                <a:gridCol w="1403495">
                  <a:extLst>
                    <a:ext uri="{9D8B030D-6E8A-4147-A177-3AD203B41FA5}">
                      <a16:colId xmlns="" xmlns:a16="http://schemas.microsoft.com/office/drawing/2014/main" val="3222184207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8278538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Magistério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1.299.341,06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1.912.636,08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182802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com o Magistério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60%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88,32%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7280709"/>
                  </a:ext>
                </a:extLst>
              </a:tr>
            </a:tbl>
          </a:graphicData>
        </a:graphic>
      </p:graphicFrame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74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4"/>
            <a:ext cx="11074400" cy="42869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 smtClean="0"/>
              <a:t>PUBLICAÇÕES</a:t>
            </a:r>
            <a:r>
              <a:rPr lang="pt-BR" b="1" dirty="0" smtClean="0"/>
              <a:t> </a:t>
            </a:r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 </a:t>
            </a:r>
            <a:r>
              <a:rPr lang="pt-BR" sz="1900" i="1" dirty="0"/>
              <a:t>	Relatório de Gestão Fiscal – RGF do </a:t>
            </a:r>
            <a:r>
              <a:rPr lang="pt-BR" sz="1900" i="1" dirty="0" smtClean="0"/>
              <a:t>2º Quadrimestre/2019.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	Relatório Resumido da Execução Orçamentária - RREO </a:t>
            </a:r>
            <a:r>
              <a:rPr lang="pt-BR" sz="1900" i="1" dirty="0" smtClean="0"/>
              <a:t>4º Bimestre/2019.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	Relatórios </a:t>
            </a:r>
            <a:r>
              <a:rPr lang="pt-BR" sz="1900" i="1" dirty="0"/>
              <a:t>publicados no jornal “Diário de Taubaté” Edição </a:t>
            </a:r>
            <a:r>
              <a:rPr lang="pt-BR" sz="1900" i="1" dirty="0" smtClean="0"/>
              <a:t>nº 13.205, </a:t>
            </a:r>
            <a:r>
              <a:rPr lang="pt-BR" sz="1900" i="1" dirty="0"/>
              <a:t>págs. </a:t>
            </a:r>
            <a:r>
              <a:rPr lang="pt-BR" sz="1900" i="1" dirty="0" smtClean="0"/>
              <a:t>8B </a:t>
            </a:r>
            <a:r>
              <a:rPr lang="pt-BR" sz="1900" i="1" dirty="0"/>
              <a:t>e </a:t>
            </a:r>
            <a:r>
              <a:rPr lang="pt-BR" sz="1900" i="1" dirty="0" smtClean="0"/>
              <a:t>9B </a:t>
            </a:r>
            <a:r>
              <a:rPr lang="pt-BR" sz="1900" i="1" dirty="0"/>
              <a:t>de </a:t>
            </a:r>
            <a:r>
              <a:rPr lang="pt-BR" sz="1900" i="1" dirty="0" smtClean="0"/>
              <a:t>      	17/09/2019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	Encaminhamento </a:t>
            </a:r>
            <a:r>
              <a:rPr lang="pt-BR" sz="1900" i="1" dirty="0"/>
              <a:t>das publicações dos relatórios da RREO e do RGF ao sistema AUDESP </a:t>
            </a:r>
            <a:endParaRPr lang="pt-BR" sz="1900" i="1" dirty="0" smtClean="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 smtClean="0"/>
              <a:t>	no </a:t>
            </a:r>
            <a:r>
              <a:rPr lang="pt-BR" sz="1900" i="1" dirty="0"/>
              <a:t>dia </a:t>
            </a:r>
            <a:r>
              <a:rPr lang="pt-BR" sz="1900" i="1" dirty="0" smtClean="0"/>
              <a:t>17/09/2019.</a:t>
            </a:r>
            <a:endParaRPr lang="pt-BR" sz="1900" dirty="0" smtClean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ar-SA" dirty="0" smtClean="0"/>
              <a:t>۷</a:t>
            </a:r>
            <a:r>
              <a:rPr lang="pt-BR" b="1" i="1" dirty="0" smtClean="0"/>
              <a:t> 	</a:t>
            </a:r>
            <a:r>
              <a:rPr lang="pt-BR" i="1" dirty="0" smtClean="0"/>
              <a:t>Edital </a:t>
            </a:r>
            <a:r>
              <a:rPr lang="pt-BR" i="1" dirty="0"/>
              <a:t>de audiência publicado no jornal “Diário de Taubaté” nº </a:t>
            </a:r>
            <a:r>
              <a:rPr lang="pt-BR" sz="1900" i="1" dirty="0" smtClean="0"/>
              <a:t>13.200, </a:t>
            </a:r>
            <a:r>
              <a:rPr lang="pt-BR" sz="1900" i="1" dirty="0"/>
              <a:t>pág. 2B de </a:t>
            </a:r>
            <a:r>
              <a:rPr lang="pt-BR" sz="1900" i="1" dirty="0" smtClean="0"/>
              <a:t>	10/09/2019</a:t>
            </a:r>
            <a:r>
              <a:rPr lang="pt-BR" i="1" dirty="0" smtClean="0"/>
              <a:t>.</a:t>
            </a:r>
            <a:endParaRPr lang="pt-BR" b="1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859713" y="6248400"/>
            <a:ext cx="3860800" cy="304800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843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9"/>
            <a:ext cx="11045144" cy="3956276"/>
          </a:xfrm>
        </p:spPr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/>
              <a:t>RESULTADO APURADO - CUMPRIMENTO DOS LIMITES E PRAZOS </a:t>
            </a:r>
            <a:r>
              <a:rPr lang="pt-BR" sz="2200" b="1" dirty="0" smtClean="0"/>
              <a:t>LEGAIS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dirty="0"/>
              <a:t> </a:t>
            </a:r>
            <a:r>
              <a:rPr lang="ar-SA" dirty="0" smtClean="0"/>
              <a:t>۷</a:t>
            </a:r>
            <a:r>
              <a:rPr lang="pt-BR" dirty="0" smtClean="0"/>
              <a:t>   </a:t>
            </a:r>
            <a:r>
              <a:rPr lang="pt-BR" sz="1900" i="1" dirty="0"/>
              <a:t>O Município está com as finanças em equilíbrio.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O Município cumpriu </a:t>
            </a:r>
            <a:r>
              <a:rPr lang="pt-BR" sz="1900" i="1" dirty="0" smtClean="0"/>
              <a:t>os </a:t>
            </a:r>
            <a:r>
              <a:rPr lang="pt-BR" sz="1900" i="1" dirty="0"/>
              <a:t>limites para gastos com pessoal.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Cumpriu os limites para Dívidas de Longo Prazo.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de Gestão Fiscal – RGF do </a:t>
            </a:r>
            <a:r>
              <a:rPr lang="pt-BR" sz="1900" i="1" dirty="0" smtClean="0"/>
              <a:t>2º Quadrimestre/2019.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i="1" dirty="0"/>
              <a:t>    Publicação do Relatório Resumido da Execução Orçamentária – RREO </a:t>
            </a:r>
            <a:r>
              <a:rPr lang="pt-BR" sz="1900" i="1" dirty="0" smtClean="0"/>
              <a:t>4º Bimestre/2019.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   O </a:t>
            </a:r>
            <a:r>
              <a:rPr lang="pt-BR" sz="1900" i="1" dirty="0"/>
              <a:t>Município comprovou a aplicação dos valores previstos na Constituição Federal </a:t>
            </a:r>
            <a:r>
              <a:rPr lang="pt-BR" sz="1900" i="1" dirty="0" smtClean="0"/>
              <a:t>com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i="1" dirty="0" smtClean="0"/>
              <a:t>	Saúde </a:t>
            </a:r>
            <a:r>
              <a:rPr lang="pt-BR" sz="1900" i="1" dirty="0"/>
              <a:t>e Educação (inclusive Fundeb).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9460" name="Título 2"/>
          <p:cNvSpPr>
            <a:spLocks noGrp="1"/>
          </p:cNvSpPr>
          <p:nvPr>
            <p:ph type="title"/>
          </p:nvPr>
        </p:nvSpPr>
        <p:spPr>
          <a:xfrm>
            <a:off x="646113" y="465138"/>
            <a:ext cx="9404350" cy="1401762"/>
          </a:xfrm>
        </p:spPr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3025775"/>
            <a:ext cx="8947150" cy="3222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4000" dirty="0" smtClean="0"/>
              <a:t>Agradeço a presença de todos!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200" dirty="0" smtClean="0"/>
              <a:t>Roberto </a:t>
            </a:r>
            <a:r>
              <a:rPr lang="pt-BR" sz="3200" dirty="0" err="1" smtClean="0"/>
              <a:t>Giunta</a:t>
            </a:r>
            <a:r>
              <a:rPr lang="pt-BR" sz="4000" dirty="0" smtClean="0"/>
              <a:t> </a:t>
            </a: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i="1" dirty="0" smtClean="0"/>
              <a:t>roberto_giunta@yahoo.com.br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46113" y="1852613"/>
            <a:ext cx="10856912" cy="4721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AVALIAÇÃO DO CUMPRIMENTO DAS METAS </a:t>
            </a:r>
            <a:r>
              <a:rPr lang="pt-BR" b="1" dirty="0" smtClean="0"/>
              <a:t>FISCAIS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Aos </a:t>
            </a:r>
            <a:r>
              <a:rPr lang="pt-BR" i="1" dirty="0" smtClean="0"/>
              <a:t>vinte e quatro dias </a:t>
            </a:r>
            <a:r>
              <a:rPr lang="pt-BR" i="1" dirty="0"/>
              <a:t>do mês de </a:t>
            </a:r>
            <a:r>
              <a:rPr lang="pt-BR" i="1" dirty="0" smtClean="0"/>
              <a:t>setembro </a:t>
            </a:r>
            <a:r>
              <a:rPr lang="pt-BR" i="1" dirty="0"/>
              <a:t>de </a:t>
            </a:r>
            <a:r>
              <a:rPr lang="pt-BR" i="1" dirty="0" smtClean="0"/>
              <a:t>2019, </a:t>
            </a:r>
            <a:r>
              <a:rPr lang="pt-BR" i="1" dirty="0"/>
              <a:t>com início às </a:t>
            </a:r>
            <a:r>
              <a:rPr lang="pt-BR" i="1" dirty="0" smtClean="0"/>
              <a:t>17:00 </a:t>
            </a:r>
            <a:r>
              <a:rPr lang="pt-BR" i="1" dirty="0"/>
              <a:t>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reunião, o RESULTADO DA EXECUÇÃO DAS METAS FISCAIS do </a:t>
            </a:r>
            <a:r>
              <a:rPr lang="pt-BR" b="1" i="1" dirty="0" smtClean="0"/>
              <a:t>Segundo Quadrimestre </a:t>
            </a:r>
            <a:r>
              <a:rPr lang="pt-BR" b="1" i="1" dirty="0"/>
              <a:t>de </a:t>
            </a:r>
            <a:r>
              <a:rPr lang="pt-BR" b="1" i="1" dirty="0" smtClean="0"/>
              <a:t>2019</a:t>
            </a:r>
            <a:r>
              <a:rPr lang="pt-BR" i="1" dirty="0" smtClean="0"/>
              <a:t> </a:t>
            </a:r>
            <a:r>
              <a:rPr lang="pt-BR" i="1" dirty="0"/>
              <a:t>do Município de Natividade da Serra</a:t>
            </a:r>
            <a:r>
              <a:rPr lang="pt-BR" i="1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i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87" y="4625009"/>
            <a:ext cx="8468137" cy="178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6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501650" y="2052638"/>
            <a:ext cx="10652125" cy="4195762"/>
          </a:xfrm>
        </p:spPr>
        <p:txBody>
          <a:bodyPr/>
          <a:lstStyle/>
          <a:p>
            <a:pPr algn="just"/>
            <a:r>
              <a:rPr lang="pt-BR" altLang="pt-BR" i="1" smtClean="0"/>
              <a:t>A Audiência Pública é um dos instrumentos de transparência da Gestão Fiscal, e deve ser amplamente divulgada, para que haja a devida participação popular na Administração Pública. </a:t>
            </a:r>
            <a:endParaRPr lang="pt-BR" altLang="pt-BR" smtClean="0"/>
          </a:p>
          <a:p>
            <a:endParaRPr lang="pt-BR" altLang="pt-BR" smtClean="0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52" y="3389313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8"/>
            <a:ext cx="10790237" cy="41957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DAS METAS </a:t>
            </a:r>
            <a:r>
              <a:rPr lang="pt-BR" b="1" dirty="0" smtClean="0"/>
              <a:t>FISCAIS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Com relação ao cumprimento das Metas Fiscais, os principais objetivos do Município na Audiência Pública são: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ar-SA" b="1" dirty="0"/>
              <a:t> </a:t>
            </a:r>
            <a:r>
              <a:rPr lang="pt-BR" b="1" dirty="0"/>
              <a:t>  </a:t>
            </a:r>
            <a:r>
              <a:rPr lang="pt-BR" b="1" i="1" dirty="0"/>
              <a:t>Demonstrar as receitas arrecadadas no período, comparadas com a sua previsão;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as despesas realizadas executadas no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Receitas e Despesas do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e analisar as metas de Resultado Primário e Resultado Nominal;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Metas e as Dívidas do município;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Avaliar os índices legais de aplicação de despesas com pessoal e os previstos na </a:t>
            </a:r>
            <a:r>
              <a:rPr lang="pt-BR" b="1" i="1" dirty="0" smtClean="0"/>
              <a:t>	Constituição </a:t>
            </a:r>
            <a:r>
              <a:rPr lang="pt-BR" b="1" i="1" dirty="0"/>
              <a:t>Federal em Saúde e Educação.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024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39938"/>
            <a:ext cx="10971212" cy="45021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b="1" dirty="0" smtClean="0"/>
              <a:t>A </a:t>
            </a:r>
            <a:r>
              <a:rPr lang="pt-BR" b="1" dirty="0"/>
              <a:t>IMPORTÂNCIA DO CUMPRIMENTO DOS PRAZOS</a:t>
            </a:r>
            <a:endParaRPr lang="pt-BR" dirty="0"/>
          </a:p>
          <a:p>
            <a:pPr marL="0" indent="0" algn="just"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i="1" dirty="0" smtClean="0"/>
              <a:t>O </a:t>
            </a:r>
            <a:r>
              <a:rPr lang="pt-BR" i="1" dirty="0"/>
              <a:t>envio correto de dados </a:t>
            </a:r>
            <a:r>
              <a:rPr lang="pt-BR" i="1" dirty="0" smtClean="0"/>
              <a:t>e </a:t>
            </a:r>
            <a:r>
              <a:rPr lang="pt-BR" i="1" dirty="0"/>
              <a:t>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/>
              <a:t>E mais importante: demonstra que o gestor está atuando de acordo com os princípios preconizados na Lei de Responsabilidade Fiscal, oferecendo à sociedade a transparência das informações necessárias ao controle social</a:t>
            </a:r>
            <a:r>
              <a:rPr lang="pt-BR" i="1" dirty="0" smtClean="0"/>
              <a:t>.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ANÁLISE DO RESULTADO BRUTO DA EXECUÇÃO ORÇAMENTÁRIA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 smtClean="0"/>
              <a:t>O </a:t>
            </a:r>
            <a:r>
              <a:rPr lang="pt-BR" i="1" dirty="0"/>
              <a:t>Resultado Bruto da Execução Orçamentária analisa os comportamentos das Receitas e das Despesas Orçamentárias. O quadro abaixo demonstra que a Receita Bruta do exercício comportou-se de acordo com as previsões contidas no PPA, na LDO e na LOA, demonstrados desta forma</a:t>
            </a:r>
            <a:r>
              <a:rPr lang="pt-BR" i="1" dirty="0" smtClean="0"/>
              <a:t>:</a:t>
            </a:r>
            <a:endParaRPr lang="pt-BR" dirty="0"/>
          </a:p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12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Espaço Reservado para Conteúdo 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6341609"/>
              </p:ext>
            </p:extLst>
          </p:nvPr>
        </p:nvGraphicFramePr>
        <p:xfrm>
          <a:off x="496389" y="2097088"/>
          <a:ext cx="5368835" cy="453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4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6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(A)  RECEITAS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bg1"/>
                          </a:solidFill>
                          <a:effectLst/>
                        </a:rPr>
                        <a:t>PREVISTA 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ARRECADADA NO PERÍODO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27.733.600,00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17.445.932,31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62,91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TRIBUTÁRIA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1.245.000,00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762.044,67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61,21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DE CONTRIBUIÇÕES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150.000,00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81.732,65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54,49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156.800,00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49.434,56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31,53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DE SERVIÇOS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0,00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-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29.790.400,00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18.765.440,44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62,99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(CONTAS REDUTORAS)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(3.676.800,00)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(2.367.325,79)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64,39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68.000,00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154.605,78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127,36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263.700,00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400.000,00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151,69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263.700,00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400.000,00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151,69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RECEITA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27.997.300,00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17.845.932,31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63,74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6840297"/>
              </p:ext>
            </p:extLst>
          </p:nvPr>
        </p:nvGraphicFramePr>
        <p:xfrm>
          <a:off x="6097587" y="2097088"/>
          <a:ext cx="5658984" cy="4056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(B)  DESPESAS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AUTORIZADA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 (Atualizada)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 LIQUIDADA NO PERIODO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27.208.800,00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16.587.139,77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60,96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PESSOAL E ENCARGOS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14.616.500,00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9.567.470,48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65,46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-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12.591.300,00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7.019.669,29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55,75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1.908.248,34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806.074,67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42,24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1.588.248,34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630.557,38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39,70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320.000,00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175.517,29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54,85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251,66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-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DESPESA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29.117.300,00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17.393.214,44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59,73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33007"/>
              </p:ext>
            </p:extLst>
          </p:nvPr>
        </p:nvGraphicFramePr>
        <p:xfrm>
          <a:off x="6001554" y="6265579"/>
          <a:ext cx="5755016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1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5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effectLst/>
                        </a:rPr>
                        <a:t>RESULTADO ORÇAMENTÁRIO  (</a:t>
                      </a:r>
                      <a:r>
                        <a:rPr lang="pt-BR" sz="1200" spc="50" dirty="0" smtClean="0">
                          <a:effectLst/>
                        </a:rPr>
                        <a:t>A-B) = SUPERAVIT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452.717,87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2,54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120936" y="6553199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242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554896"/>
              </p:ext>
            </p:extLst>
          </p:nvPr>
        </p:nvGraphicFramePr>
        <p:xfrm>
          <a:off x="69850" y="2544128"/>
          <a:ext cx="5949950" cy="30881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7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7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6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7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(C)  RECEITAS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FISCAIS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PREVISTA NO QUADRIMESTRE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REALIZADA NO QUADRIMESTRE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18.489.063,76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17.445.932,31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94,36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175.799,92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400.000,00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127,53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18.664.863,68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17.845.932,31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95,61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DEDUÇÕES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7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RENDAS DE APLICAÇÕES FINANCEIRAS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71.666,67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21.979,75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95,61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RECEITA FISCAL </a:t>
                      </a:r>
                      <a:r>
                        <a:rPr lang="pt-BR" sz="1100" spc="50" dirty="0" smtClean="0">
                          <a:solidFill>
                            <a:schemeClr val="bg1"/>
                          </a:solidFill>
                          <a:effectLst/>
                        </a:rPr>
                        <a:t>LÍQUIDA  (C)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18.593.197,01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17.823.952,56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95,86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56" name="Retângulo 14"/>
          <p:cNvSpPr>
            <a:spLocks noChangeArrowheads="1"/>
          </p:cNvSpPr>
          <p:nvPr/>
        </p:nvSpPr>
        <p:spPr bwMode="auto">
          <a:xfrm>
            <a:off x="3549650" y="1852613"/>
            <a:ext cx="400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 dirty="0"/>
              <a:t>ANÁLISE DO RESULTADO PRIMÁRIO</a:t>
            </a:r>
            <a:endParaRPr lang="pt-BR" alt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15896"/>
              </p:ext>
            </p:extLst>
          </p:nvPr>
        </p:nvGraphicFramePr>
        <p:xfrm>
          <a:off x="6148252" y="2528884"/>
          <a:ext cx="5949950" cy="3408274"/>
        </p:xfrm>
        <a:graphic>
          <a:graphicData uri="http://schemas.openxmlformats.org/drawingml/2006/table">
            <a:tbl>
              <a:tblPr/>
              <a:tblGrid>
                <a:gridCol w="2657475">
                  <a:extLst>
                    <a:ext uri="{9D8B030D-6E8A-4147-A177-3AD203B41FA5}">
                      <a16:colId xmlns="" xmlns:a16="http://schemas.microsoft.com/office/drawing/2014/main" val="784087360"/>
                    </a:ext>
                  </a:extLst>
                </a:gridCol>
                <a:gridCol w="1316037">
                  <a:extLst>
                    <a:ext uri="{9D8B030D-6E8A-4147-A177-3AD203B41FA5}">
                      <a16:colId xmlns="" xmlns:a16="http://schemas.microsoft.com/office/drawing/2014/main" val="3251676485"/>
                    </a:ext>
                  </a:extLst>
                </a:gridCol>
                <a:gridCol w="1246188">
                  <a:extLst>
                    <a:ext uri="{9D8B030D-6E8A-4147-A177-3AD203B41FA5}">
                      <a16:colId xmlns="" xmlns:a16="http://schemas.microsoft.com/office/drawing/2014/main" val="1362712670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3825940438"/>
                    </a:ext>
                  </a:extLst>
                </a:gridCol>
              </a:tblGrid>
              <a:tr h="48122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(D)  DESPESAS FISCAIS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PERIODO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LIQUIDADA NO PERIODO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ÍNDICE %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4146376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CORRENTES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17.052.599,38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16.587.139,77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97,27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4436138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83117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JUROS E ENCARGOS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1.000,00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-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793959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17.051.599,38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16.587.139,77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97,28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0529018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DE CAPITAL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920.700,00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806.074,67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87,55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988163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09429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AMORTIZAÇÃO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205.664,00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175.517,29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85,34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2301162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715.036,00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630.557,38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88,19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0847141"/>
                  </a:ext>
                </a:extLst>
              </a:tr>
              <a:tr h="35274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 FISCAL LÍQUIDA  (D)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17.766.636,38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17.217.697,15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96,91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973643"/>
                  </a:ext>
                </a:extLst>
              </a:tr>
              <a:tr h="299012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PRIMÁRIO   (C – D)  = SUPERÁVIT PRIMÁRIO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606.255,41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3,40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3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 dirty="0" smtClean="0"/>
              <a:t>ANÁLISE DO RESULTADO NOMINAL</a:t>
            </a:r>
            <a:endParaRPr lang="pt-BR" altLang="pt-BR" dirty="0" smtClean="0"/>
          </a:p>
          <a:p>
            <a:endParaRPr lang="pt-BR" alt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32068"/>
              </p:ext>
            </p:extLst>
          </p:nvPr>
        </p:nvGraphicFramePr>
        <p:xfrm>
          <a:off x="2047875" y="2705100"/>
          <a:ext cx="7843837" cy="3373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23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9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99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8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RESULTADO NOMINAL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ANTERIOR (A)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ATUAL (B)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 - DÍVIDA CONSOLIDADA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3.848.229,12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     ATIVO DISPONÍVEL E HAVERES FINANCEIROS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1.853.581,14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1.644.656,82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(-) RESTOS A PAGAR PROCESSADOS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1.118.200,74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 – DEDUÇÕES (*)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735.380,40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1.644.656,82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III- Dívida Consolidada Líquida (I – II)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2.203.572,30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IV- Receita de Privatizações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0,00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DÍVIDA FISCAL LÍQUIDA (III – V)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2.203.572,30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0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solidFill>
                            <a:schemeClr val="bg1"/>
                          </a:solidFill>
                          <a:effectLst/>
                        </a:rPr>
                        <a:t>RESULTADO NOMINAL (B-A)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-1.084.793,71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438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DESPESAS COM PESSOAL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55078"/>
              </p:ext>
            </p:extLst>
          </p:nvPr>
        </p:nvGraphicFramePr>
        <p:xfrm>
          <a:off x="1704975" y="2655888"/>
          <a:ext cx="8345488" cy="3592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8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7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25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0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</a:rPr>
                        <a:t>2º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9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26.719.193,79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DESPESAS TOTAIS COM PESSOAL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13.346.702,37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51,48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13.842.398,17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51,81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PRUDENCIAL 95% (PAR.ÚN.ART.22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13.706.946,41</a:t>
                      </a:r>
                      <a:endParaRPr lang="en-US" sz="13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(ART. 20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13.999.866,50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14.428.364,65</a:t>
                      </a:r>
                      <a:endParaRPr lang="en-US" sz="13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DESPESA LÍQ. INATIVOS E PENSIONISTAS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250.750,31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0,97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j-lt"/>
                          <a:ea typeface="Times New Roman"/>
                        </a:rPr>
                        <a:t>248.905,59</a:t>
                      </a:r>
                      <a:endParaRPr lang="en-US" sz="13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0,93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(§1º,ART.2ºLEI FEDERAL 9.717/98) 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3.111.081,44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/>
                        </a:rPr>
                        <a:t>3.206.303,25</a:t>
                      </a:r>
                      <a:endParaRPr lang="en-US" sz="13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541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udiência Pública LRF [Modo de Compatibilidade]" id="{3973C43F-9D85-47ED-AA92-89FF1AF03F17}" vid="{0E8C6ACE-139D-4FD1-A983-A1E50019B2E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Audiência Pública LRF</Template>
  <TotalTime>213</TotalTime>
  <Words>917</Words>
  <Application>Microsoft Office PowerPoint</Application>
  <PresentationFormat>Personalizar</PresentationFormat>
  <Paragraphs>347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Íon</vt:lpstr>
      <vt:lpstr>Prefeitura Municipal de Natividade da Serra Estado de São Paulo  Audiência Pública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user</cp:lastModifiedBy>
  <cp:revision>37</cp:revision>
  <dcterms:created xsi:type="dcterms:W3CDTF">2019-02-08T12:07:08Z</dcterms:created>
  <dcterms:modified xsi:type="dcterms:W3CDTF">2019-09-23T23:01:09Z</dcterms:modified>
</cp:coreProperties>
</file>