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2707A4-A3B4-42ED-BEDC-ACA731700B67}" type="datetimeFigureOut">
              <a:rPr lang="pt-BR"/>
              <a:pPr>
                <a:defRPr/>
              </a:pPr>
              <a:t>27/05/2020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pt-BR"/>
              <a:t>Roberto Giunta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243AA12-3DD0-4505-B3DC-6D2FFF9CA5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2203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86CF998-142E-41C4-B8DD-A444024FEC12}" type="datetimeFigureOut">
              <a:rPr lang="pt-BR"/>
              <a:pPr>
                <a:defRPr/>
              </a:pPr>
              <a:t>27/05/2020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pt-BR"/>
              <a:t>Roberto Giunta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277D441-913D-4043-B317-7BB9C69EF2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96114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AE92E7-4ACA-41E6-9767-F00F2313989D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20485" name="Espaço Reservado para Rodapé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latin typeface="Calibri" panose="020F0502020204030204" pitchFamily="34" charset="0"/>
              </a:rPr>
              <a:t>Roberto Giunta</a:t>
            </a:r>
          </a:p>
        </p:txBody>
      </p:sp>
    </p:spTree>
    <p:extLst>
      <p:ext uri="{BB962C8B-B14F-4D97-AF65-F5344CB8AC3E}">
        <p14:creationId xmlns:p14="http://schemas.microsoft.com/office/powerpoint/2010/main" val="885888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771E0-D4A5-42EF-820E-17E108F12E1B}" type="datetime1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C2906-6A33-4370-8709-4368518FFDD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8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0EFF5-7A0B-41B6-853C-97AF2DDD0AF7}" type="datetime1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FB8A7-8943-43F6-96FD-FA03EE2D46D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4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88910-9109-4063-8480-DAC80F351490}" type="datetime1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43914-DCD7-4CF8-9A14-0894095269A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56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7D409-9CB5-473B-AD52-FF2D64157A31}" type="datetime1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5C23E-FF3C-425C-9823-3635C033B85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96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E6A45-01E8-4B9B-8139-C15457096A7F}" type="datetime1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A0782-29FF-431B-AEEF-7A570FF9A25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75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E2CD8-5EB2-46F6-866C-6BE5203A3A25}" type="datetime1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DF395-FA3C-459F-A68C-EBD665A7677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43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4A25-880F-4CF3-814C-98A355FED6F4}" type="datetime1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4CFAC-8B4A-45EC-B3F5-1B4FE967D34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70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FED4-7D58-4CA0-889B-E98A815F7EF4}" type="datetime1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B9CED-F098-4FD4-91B1-5894F5B9BBE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6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12A18-FD65-4154-96A7-FC64007DA8FC}" type="datetime1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F51ED-C647-4F7F-9B22-2F4E2628A58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9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9B7D1-C5E5-4095-9339-E79F63E43056}" type="datetime1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B22CE-00B0-4855-A09F-E01BB917861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8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10F12-4474-4265-9949-460A73D265B7}" type="datetime1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98348-C8F6-4503-8DEC-11BC7CB8EDC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6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70C5B-DC75-44A6-A163-27AB462C83A5}" type="datetime1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A3754-7D73-4090-BE2A-F44DBAFE52F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20A1E-844C-45C2-9117-9B2FE1CA8216}" type="datetime1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F4BDE-A144-4556-BE1E-695E1523FF1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4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7991-9EA6-4691-AB51-992D73D17656}" type="datetime1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0F36F-2E75-4CAC-9135-DE4EEC91E7D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28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E743F-E7E9-4650-8E4B-01507A771A39}" type="datetime1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5CE0-FC11-41B2-B045-6929EB16ECD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5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4B67B-2A80-4AC9-B56B-74A2925E8912}" type="datetime1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420CC-F6B2-41E2-AD45-691F7FF0252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50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FB97A-6F24-444E-B455-77CA47449D62}" type="datetime1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5C714-2A3E-4052-9E42-000D5D8811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4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3FA9AC-8600-489B-B5BA-7CDE48FC4A75}" type="datetime1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 dirty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246ABE-3BEB-4D72-BE3E-62198332D7B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8" r:id="rId12"/>
    <p:sldLayoutId id="2147483685" r:id="rId13"/>
    <p:sldLayoutId id="2147483689" r:id="rId14"/>
    <p:sldLayoutId id="2147483690" r:id="rId15"/>
    <p:sldLayoutId id="2147483686" r:id="rId16"/>
    <p:sldLayoutId id="2147483687" r:id="rId17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esouraria@natividadedaserra.sp.gov.br" TargetMode="External"/><Relationship Id="rId2" Type="http://schemas.openxmlformats.org/officeDocument/2006/relationships/hyperlink" Target="mailto:contabilidade@natividadedaserra.sp.gov.b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oberto_giunta@yahoo.com.b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ctrTitle"/>
          </p:nvPr>
        </p:nvSpPr>
        <p:spPr>
          <a:xfrm>
            <a:off x="1155700" y="1447800"/>
            <a:ext cx="8824913" cy="2016125"/>
          </a:xfrm>
        </p:spPr>
        <p:txBody>
          <a:bodyPr/>
          <a:lstStyle/>
          <a:p>
            <a:pPr algn="ctr"/>
            <a:r>
              <a:rPr lang="pt-BR" altLang="pt-BR" sz="4800" dirty="0">
                <a:latin typeface="Edwardian Script ITC" panose="030303020407070D0804" pitchFamily="66" charset="0"/>
              </a:rPr>
              <a:t>Prefeitura Municipal de Natividade da Serra</a:t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/>
              <a:t>Estado de São Paulo</a:t>
            </a:r>
            <a:br>
              <a:rPr lang="pt-BR" altLang="pt-BR" sz="1800" dirty="0"/>
            </a:br>
            <a:br>
              <a:rPr lang="pt-BR" altLang="pt-BR" sz="4800" b="1" dirty="0"/>
            </a:br>
            <a:r>
              <a:rPr lang="pt-BR" altLang="pt-BR" dirty="0"/>
              <a:t>Audiência Pública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5700" y="3463925"/>
            <a:ext cx="8824913" cy="193198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2800" b="1" dirty="0"/>
              <a:t>1º Quadrimestre de 2020</a:t>
            </a:r>
            <a:endParaRPr lang="pt-BR" sz="2800" dirty="0"/>
          </a:p>
          <a:p>
            <a:pPr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1600" b="1" dirty="0"/>
              <a:t>(art. 9º, § 4º, da Lei Complementar Federal nº 101/00)</a:t>
            </a:r>
            <a:endParaRPr lang="pt-BR" sz="1600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 err="1"/>
              <a:t>Setor</a:t>
            </a:r>
            <a:r>
              <a:rPr lang="en-US" dirty="0"/>
              <a:t> de Finanças - RG</a:t>
            </a:r>
          </a:p>
        </p:txBody>
      </p:sp>
      <p:pic>
        <p:nvPicPr>
          <p:cNvPr id="7173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4543425"/>
            <a:ext cx="2014537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3" y="1802279"/>
            <a:ext cx="10557384" cy="455294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b="1" dirty="0"/>
              <a:t>DESPESAS COM PESSOAL</a:t>
            </a:r>
            <a:endParaRPr lang="pt-BR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pt-BR" sz="1300" dirty="0"/>
              <a:t>Embora tenha atingido o percentual de 53,89% no período, o Município encontra-se dentro do limite para gastos com pessoal estabelecido pelo art. 20 da LC 101/2000.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pt-BR" sz="1300" dirty="0"/>
              <a:t>Tal situação se relaciona ao aumento nas despesas com pessoal mais a queda acentuada da arrecadação no mesmo período.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209541"/>
              </p:ext>
            </p:extLst>
          </p:nvPr>
        </p:nvGraphicFramePr>
        <p:xfrm>
          <a:off x="2010335" y="2446163"/>
          <a:ext cx="8171330" cy="2755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9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9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7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73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</a:rPr>
                        <a:t>RECEITA CORRENTE LÍQUIDA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</a:rPr>
                        <a:t>EXERCÍCIO ANTERIOR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</a:rPr>
                        <a:t>1º QUADRIMESTRE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7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27.367.199,75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26.610.794,80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9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</a:rPr>
                        <a:t>DESPESAS TOTAIS COM PESSOAL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R$</a:t>
                      </a:r>
                      <a:endParaRPr lang="pt-BR" sz="1300" b="1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pt-B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R$</a:t>
                      </a:r>
                      <a:endParaRPr lang="pt-BR" sz="1300" b="1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pt-B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59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13.916.056,19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50,85</a:t>
                      </a:r>
                      <a:endParaRPr lang="pt-BR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14.341.062,03</a:t>
                      </a:r>
                      <a:endParaRPr lang="pt-BR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53,89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LIMITE PRUDENCIAL 95% (PAR.ÚN.ART.22 LRF)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13.651.337,73</a:t>
                      </a:r>
                      <a:endParaRPr lang="pt-BR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51,30</a:t>
                      </a:r>
                      <a:endParaRPr lang="pt-BR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LIMITE LEGAL (ART. 20 LRF)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14.778.287,87</a:t>
                      </a:r>
                      <a:endParaRPr lang="pt-BR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54,00</a:t>
                      </a:r>
                      <a:endParaRPr lang="pt-BR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14.369.829,19</a:t>
                      </a:r>
                      <a:endParaRPr lang="pt-BR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54,00</a:t>
                      </a:r>
                      <a:endParaRPr lang="pt-BR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DESPESA LÍQ. INATIVOS E PENSIONISTAS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239.007,75</a:t>
                      </a:r>
                      <a:endParaRPr lang="pt-BR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0,87</a:t>
                      </a:r>
                      <a:endParaRPr lang="pt-BR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240.836,06</a:t>
                      </a:r>
                      <a:endParaRPr lang="pt-BR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0,91</a:t>
                      </a:r>
                      <a:endParaRPr lang="pt-BR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LIMITE LEGAL (§1º,ART.2ºLEI FEDERAL 9.717/98) 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3.111.081,44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12,00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3.193.295,38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12,00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 err="1"/>
              <a:t>Setor</a:t>
            </a:r>
            <a:r>
              <a:rPr lang="en-US" dirty="0"/>
              <a:t> de Finanças - RG</a:t>
            </a:r>
          </a:p>
        </p:txBody>
      </p:sp>
      <p:sp>
        <p:nvSpPr>
          <p:cNvPr id="15414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>
                <a:latin typeface="Edwardian Script ITC" panose="030303020407070D0804" pitchFamily="66" charset="0"/>
              </a:rPr>
              <a:t>Prefeitura Municipal de Natividade da Serra</a:t>
            </a:r>
            <a:br>
              <a:rPr lang="pt-BR" altLang="pt-BR" b="1">
                <a:latin typeface="Edwardian Script ITC" panose="030303020407070D0804" pitchFamily="66" charset="0"/>
              </a:rPr>
            </a:br>
            <a:r>
              <a:rPr lang="pt-BR" altLang="pt-BR" sz="1500"/>
              <a:t>Estado de São Paulo</a:t>
            </a:r>
            <a:br>
              <a:rPr lang="pt-BR" altLang="pt-BR" b="1"/>
            </a:br>
            <a:endParaRPr lang="pt-BR" altLang="pt-BR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3" y="2052638"/>
            <a:ext cx="9177156" cy="4195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b="1" dirty="0"/>
              <a:t>DÍVIDA CONSOLIDADA</a:t>
            </a:r>
            <a:endParaRPr lang="pt-BR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638538"/>
              </p:ext>
            </p:extLst>
          </p:nvPr>
        </p:nvGraphicFramePr>
        <p:xfrm>
          <a:off x="1345476" y="2773363"/>
          <a:ext cx="8817429" cy="27559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9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4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75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317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</a:rPr>
                        <a:t>RECEITA CORRENTE LÍQUIDA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</a:rPr>
                        <a:t>EXERCÍCIO ANTERIOR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</a:rPr>
                        <a:t>1º QUADRIMESTRE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1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27.367.199,75</a:t>
                      </a:r>
                      <a:endParaRPr lang="pt-B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26.610.794,80</a:t>
                      </a:r>
                      <a:endParaRPr lang="pt-B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19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</a:rPr>
                        <a:t>DÍVIDA CONSOLIDADA LÍQUIDA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</a:t>
                      </a:r>
                      <a:endParaRPr lang="pt-BR" sz="1200" b="1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%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</a:t>
                      </a:r>
                      <a:endParaRPr lang="pt-BR" sz="1200" b="1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%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01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5.629.572,59</a:t>
                      </a:r>
                      <a:endParaRPr lang="pt-BR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20,57</a:t>
                      </a:r>
                      <a:endParaRPr lang="pt-BR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5.318.452,54</a:t>
                      </a:r>
                      <a:endParaRPr lang="pt-BR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19,99</a:t>
                      </a:r>
                      <a:endParaRPr lang="pt-BR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50" b="1" dirty="0">
                          <a:effectLst/>
                        </a:rPr>
                        <a:t>LIMITE LEGAL </a:t>
                      </a:r>
                      <a:r>
                        <a:rPr lang="pt-BR" sz="1250" b="1" spc="-10" dirty="0">
                          <a:effectLst/>
                        </a:rPr>
                        <a:t>(</a:t>
                      </a:r>
                      <a:r>
                        <a:rPr lang="pt-BR" sz="1250" b="1" spc="-10" dirty="0" err="1">
                          <a:effectLst/>
                        </a:rPr>
                        <a:t>ARTs</a:t>
                      </a:r>
                      <a:r>
                        <a:rPr lang="pt-BR" sz="1250" b="1" spc="-10" dirty="0">
                          <a:effectLst/>
                        </a:rPr>
                        <a:t> 3º E 4º - RESOLUÇÃO Nº 43 SENADO)</a:t>
                      </a:r>
                      <a:endParaRPr lang="pt-BR" sz="12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32.840.639,70</a:t>
                      </a:r>
                      <a:endParaRPr lang="pt-BR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120,00</a:t>
                      </a:r>
                      <a:endParaRPr lang="pt-BR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31.932.953,76</a:t>
                      </a:r>
                      <a:endParaRPr lang="pt-BR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120,00</a:t>
                      </a:r>
                      <a:endParaRPr lang="pt-BR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 err="1"/>
              <a:t>Setor</a:t>
            </a:r>
            <a:r>
              <a:rPr lang="en-US" dirty="0"/>
              <a:t> de Finanças - RG</a:t>
            </a:r>
          </a:p>
        </p:txBody>
      </p:sp>
      <p:sp>
        <p:nvSpPr>
          <p:cNvPr id="16420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>
                <a:latin typeface="Edwardian Script ITC" panose="030303020407070D0804" pitchFamily="66" charset="0"/>
              </a:rPr>
              <a:t>Prefeitura Municipal de Natividade da Serra</a:t>
            </a:r>
            <a:br>
              <a:rPr lang="pt-BR" altLang="pt-BR" b="1" dirty="0">
                <a:latin typeface="Edwardian Script ITC" panose="030303020407070D0804" pitchFamily="66" charset="0"/>
              </a:rPr>
            </a:br>
            <a:r>
              <a:rPr lang="pt-BR" altLang="pt-BR" sz="1500" dirty="0"/>
              <a:t>Estado de São Paulo</a:t>
            </a:r>
            <a:br>
              <a:rPr lang="pt-BR" altLang="pt-BR" b="1" dirty="0"/>
            </a:br>
            <a:endParaRPr lang="pt-BR" altLang="pt-BR" dirty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6113" y="1634242"/>
            <a:ext cx="11022012" cy="47021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b="1" dirty="0"/>
              <a:t>CUMPRIMENTO DOS LIMITES CONSTITUCIONAIS COM SAÚDE E EDUCAÇÃO</a:t>
            </a:r>
          </a:p>
          <a:p>
            <a:pPr marL="0" indent="0"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b="1" u="sng" dirty="0"/>
              <a:t>SAÚDE</a:t>
            </a:r>
          </a:p>
          <a:p>
            <a:pPr marL="0" indent="0"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718311"/>
              </p:ext>
            </p:extLst>
          </p:nvPr>
        </p:nvGraphicFramePr>
        <p:xfrm>
          <a:off x="2612571" y="2459772"/>
          <a:ext cx="6884126" cy="1125765"/>
        </p:xfrm>
        <a:graphic>
          <a:graphicData uri="http://schemas.openxmlformats.org/drawingml/2006/table">
            <a:tbl>
              <a:tblPr/>
              <a:tblGrid>
                <a:gridCol w="4077136">
                  <a:extLst>
                    <a:ext uri="{9D8B030D-6E8A-4147-A177-3AD203B41FA5}">
                      <a16:colId xmlns:a16="http://schemas.microsoft.com/office/drawing/2014/main" val="1935482167"/>
                    </a:ext>
                  </a:extLst>
                </a:gridCol>
                <a:gridCol w="1403495">
                  <a:extLst>
                    <a:ext uri="{9D8B030D-6E8A-4147-A177-3AD203B41FA5}">
                      <a16:colId xmlns:a16="http://schemas.microsoft.com/office/drawing/2014/main" val="1934170770"/>
                    </a:ext>
                  </a:extLst>
                </a:gridCol>
                <a:gridCol w="1403495">
                  <a:extLst>
                    <a:ext uri="{9D8B030D-6E8A-4147-A177-3AD203B41FA5}">
                      <a16:colId xmlns:a16="http://schemas.microsoft.com/office/drawing/2014/main" val="1706936198"/>
                    </a:ext>
                  </a:extLst>
                </a:gridCol>
              </a:tblGrid>
              <a:tr h="37525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Descrição</a:t>
                      </a:r>
                      <a:endParaRPr kumimoji="0" lang="pt-BR" altLang="pt-BR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Limite Legal</a:t>
                      </a:r>
                      <a:endParaRPr kumimoji="0" lang="pt-BR" altLang="pt-BR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Aplicado</a:t>
                      </a:r>
                      <a:endParaRPr kumimoji="0" lang="pt-BR" altLang="pt-BR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680167"/>
                  </a:ext>
                </a:extLst>
              </a:tr>
              <a:tr h="37525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Valor Aplicado com Recursos Próprios na Saúde</a:t>
                      </a:r>
                      <a:endParaRPr kumimoji="0" lang="pt-BR" altLang="pt-BR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987.962,10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1.173.127,63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592515"/>
                  </a:ext>
                </a:extLst>
              </a:tr>
              <a:tr h="37525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Percentual Aplicado em Saúde (%)</a:t>
                      </a:r>
                      <a:endParaRPr kumimoji="0" lang="pt-BR" altLang="pt-BR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15%</a:t>
                      </a:r>
                      <a:endParaRPr lang="pt-BR" sz="14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17,81%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434560"/>
                  </a:ext>
                </a:extLst>
              </a:tr>
            </a:tbl>
          </a:graphicData>
        </a:graphic>
      </p:graphicFrame>
      <p:sp>
        <p:nvSpPr>
          <p:cNvPr id="17429" name="Retângulo 6"/>
          <p:cNvSpPr>
            <a:spLocks noChangeArrowheads="1"/>
          </p:cNvSpPr>
          <p:nvPr/>
        </p:nvSpPr>
        <p:spPr bwMode="auto">
          <a:xfrm>
            <a:off x="5578461" y="3691889"/>
            <a:ext cx="1276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pt-BR" altLang="pt-BR" b="1" u="sng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EDUCAÇÃO</a:t>
            </a:r>
            <a:endParaRPr lang="pt-BR" altLang="pt-BR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32772"/>
              </p:ext>
            </p:extLst>
          </p:nvPr>
        </p:nvGraphicFramePr>
        <p:xfrm>
          <a:off x="2612571" y="4078331"/>
          <a:ext cx="6884126" cy="933450"/>
        </p:xfrm>
        <a:graphic>
          <a:graphicData uri="http://schemas.openxmlformats.org/drawingml/2006/table">
            <a:tbl>
              <a:tblPr/>
              <a:tblGrid>
                <a:gridCol w="4077136">
                  <a:extLst>
                    <a:ext uri="{9D8B030D-6E8A-4147-A177-3AD203B41FA5}">
                      <a16:colId xmlns:a16="http://schemas.microsoft.com/office/drawing/2014/main" val="442428624"/>
                    </a:ext>
                  </a:extLst>
                </a:gridCol>
                <a:gridCol w="1403495">
                  <a:extLst>
                    <a:ext uri="{9D8B030D-6E8A-4147-A177-3AD203B41FA5}">
                      <a16:colId xmlns:a16="http://schemas.microsoft.com/office/drawing/2014/main" val="1355880454"/>
                    </a:ext>
                  </a:extLst>
                </a:gridCol>
                <a:gridCol w="1403495">
                  <a:extLst>
                    <a:ext uri="{9D8B030D-6E8A-4147-A177-3AD203B41FA5}">
                      <a16:colId xmlns:a16="http://schemas.microsoft.com/office/drawing/2014/main" val="1105101981"/>
                    </a:ext>
                  </a:extLst>
                </a:gridCol>
              </a:tblGrid>
              <a:tr h="30797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Descrição</a:t>
                      </a:r>
                      <a:endParaRPr kumimoji="0" lang="pt-BR" altLang="pt-BR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Limite Legal</a:t>
                      </a:r>
                      <a:endParaRPr kumimoji="0" lang="pt-BR" altLang="pt-BR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Aplicado</a:t>
                      </a:r>
                      <a:endParaRPr kumimoji="0" lang="pt-BR" altLang="pt-BR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484985"/>
                  </a:ext>
                </a:extLst>
              </a:tr>
              <a:tr h="317500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Valor Aplicado no Ensino (Art. 212 CF)</a:t>
                      </a:r>
                      <a:endParaRPr kumimoji="0" lang="pt-BR" altLang="pt-BR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1.646.603,51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1.989.511,37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001575"/>
                  </a:ext>
                </a:extLst>
              </a:tr>
              <a:tr h="30797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Percentual Aplicado no Ensino (%)</a:t>
                      </a:r>
                      <a:endParaRPr kumimoji="0" lang="pt-BR" altLang="pt-BR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25%</a:t>
                      </a:r>
                      <a:endParaRPr lang="pt-BR" sz="14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30,21%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29808"/>
                  </a:ext>
                </a:extLst>
              </a:tr>
            </a:tbl>
          </a:graphicData>
        </a:graphic>
      </p:graphicFrame>
      <p:sp>
        <p:nvSpPr>
          <p:cNvPr id="17448" name="Retângulo 8"/>
          <p:cNvSpPr>
            <a:spLocks noChangeArrowheads="1"/>
          </p:cNvSpPr>
          <p:nvPr/>
        </p:nvSpPr>
        <p:spPr bwMode="auto">
          <a:xfrm>
            <a:off x="5737662" y="5082520"/>
            <a:ext cx="973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pt-BR" altLang="pt-BR" b="1" u="sng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FUNDEB</a:t>
            </a:r>
            <a:endParaRPr lang="pt-BR" altLang="pt-BR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539173"/>
              </p:ext>
            </p:extLst>
          </p:nvPr>
        </p:nvGraphicFramePr>
        <p:xfrm>
          <a:off x="2612571" y="5450820"/>
          <a:ext cx="6884126" cy="1004889"/>
        </p:xfrm>
        <a:graphic>
          <a:graphicData uri="http://schemas.openxmlformats.org/drawingml/2006/table">
            <a:tbl>
              <a:tblPr/>
              <a:tblGrid>
                <a:gridCol w="4077136">
                  <a:extLst>
                    <a:ext uri="{9D8B030D-6E8A-4147-A177-3AD203B41FA5}">
                      <a16:colId xmlns:a16="http://schemas.microsoft.com/office/drawing/2014/main" val="1050658137"/>
                    </a:ext>
                  </a:extLst>
                </a:gridCol>
                <a:gridCol w="1403495">
                  <a:extLst>
                    <a:ext uri="{9D8B030D-6E8A-4147-A177-3AD203B41FA5}">
                      <a16:colId xmlns:a16="http://schemas.microsoft.com/office/drawing/2014/main" val="1297149213"/>
                    </a:ext>
                  </a:extLst>
                </a:gridCol>
                <a:gridCol w="1403495">
                  <a:extLst>
                    <a:ext uri="{9D8B030D-6E8A-4147-A177-3AD203B41FA5}">
                      <a16:colId xmlns:a16="http://schemas.microsoft.com/office/drawing/2014/main" val="3222184207"/>
                    </a:ext>
                  </a:extLst>
                </a:gridCol>
              </a:tblGrid>
              <a:tr h="33496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Descrição</a:t>
                      </a:r>
                      <a:endParaRPr kumimoji="0" lang="pt-BR" altLang="pt-BR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Limite Legal</a:t>
                      </a:r>
                      <a:endParaRPr kumimoji="0" lang="pt-BR" altLang="pt-BR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Aplicado</a:t>
                      </a:r>
                      <a:endParaRPr kumimoji="0" lang="pt-BR" altLang="pt-BR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278538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Valor Aplicado no Magistério</a:t>
                      </a:r>
                      <a:endParaRPr kumimoji="0" lang="pt-BR" altLang="pt-BR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719.336,83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890.853,94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182802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Percentual Aplicado com o Magistério (%)</a:t>
                      </a:r>
                      <a:endParaRPr kumimoji="0" lang="pt-BR" altLang="pt-BR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60%</a:t>
                      </a:r>
                      <a:endParaRPr lang="pt-BR" sz="14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74,31%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280709"/>
                  </a:ext>
                </a:extLst>
              </a:tr>
            </a:tbl>
          </a:graphicData>
        </a:graphic>
      </p:graphicFrame>
      <p:sp>
        <p:nvSpPr>
          <p:cNvPr id="1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6335" y="6354559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 err="1"/>
              <a:t>Setor</a:t>
            </a:r>
            <a:r>
              <a:rPr lang="en-US" dirty="0"/>
              <a:t> de Finanças - RG</a:t>
            </a:r>
          </a:p>
        </p:txBody>
      </p:sp>
      <p:sp>
        <p:nvSpPr>
          <p:cNvPr id="17468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>
                <a:latin typeface="Edwardian Script ITC" panose="030303020407070D0804" pitchFamily="66" charset="0"/>
              </a:rPr>
              <a:t>Prefeitura Municipal de Natividade da Serra</a:t>
            </a:r>
            <a:br>
              <a:rPr lang="pt-BR" altLang="pt-BR" b="1" dirty="0">
                <a:latin typeface="Edwardian Script ITC" panose="030303020407070D0804" pitchFamily="66" charset="0"/>
              </a:rPr>
            </a:br>
            <a:r>
              <a:rPr lang="pt-BR" altLang="pt-BR" sz="1500" dirty="0"/>
              <a:t>Estado de São Paulo</a:t>
            </a:r>
            <a:br>
              <a:rPr lang="pt-BR" altLang="pt-BR" b="1" dirty="0"/>
            </a:br>
            <a:endParaRPr lang="pt-BR" altLang="pt-BR" dirty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6113" y="1852614"/>
            <a:ext cx="11074400" cy="428693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sz="2200" b="1" dirty="0"/>
              <a:t>PUBLICAÇÕES</a:t>
            </a:r>
            <a:r>
              <a:rPr lang="pt-BR" b="1" dirty="0"/>
              <a:t> </a:t>
            </a:r>
          </a:p>
          <a:p>
            <a:pPr marL="0" indent="0" fontAlgn="auto"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/>
              <a:t>۷</a:t>
            </a:r>
            <a:r>
              <a:rPr lang="pt-BR" sz="1900" i="1" dirty="0"/>
              <a:t>  	Relatório de Gestão Fiscal – RGF do 1º Quadrimestre/2020.</a:t>
            </a:r>
            <a:endParaRPr lang="pt-BR" sz="1900" dirty="0"/>
          </a:p>
          <a:p>
            <a:pPr marL="0" indent="0" fontAlgn="auto"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/>
              <a:t>۷</a:t>
            </a:r>
            <a:r>
              <a:rPr lang="pt-BR" sz="1900" i="1" dirty="0"/>
              <a:t> 	Relatório Resumido da Execução Orçamentária - RREO 2º Bimestre/2020.</a:t>
            </a:r>
            <a:endParaRPr lang="pt-BR" sz="1900" dirty="0"/>
          </a:p>
          <a:p>
            <a:pPr marL="0" indent="0" fontAlgn="auto"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/>
              <a:t>۷</a:t>
            </a:r>
            <a:r>
              <a:rPr lang="pt-BR" sz="1900" i="1" dirty="0"/>
              <a:t> 	Relatórios publicados no jornal “Diário de Taubaté” Edição nº 13.367, págs. 6B, 7B, 8B e       	9B de 22/05/2020</a:t>
            </a:r>
            <a:endParaRPr lang="pt-BR" sz="1900" dirty="0"/>
          </a:p>
          <a:p>
            <a:pPr marL="0" indent="0" fontAlgn="auto"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/>
              <a:t>۷</a:t>
            </a:r>
            <a:r>
              <a:rPr lang="pt-BR" sz="1900" i="1" dirty="0"/>
              <a:t> 	Encaminhamento das publicações dos relatórios da RREO e do RGF ao sistema AUDESP </a:t>
            </a:r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1900" i="1" dirty="0"/>
              <a:t>	no dia 26/05/2020.</a:t>
            </a:r>
            <a:endParaRPr lang="pt-BR" sz="1900" dirty="0"/>
          </a:p>
          <a:p>
            <a:pPr marL="0" indent="0" fontAlgn="auto"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ar-SA" dirty="0"/>
              <a:t>۷</a:t>
            </a:r>
            <a:r>
              <a:rPr lang="pt-BR" b="1" i="1" dirty="0"/>
              <a:t> 	</a:t>
            </a:r>
            <a:r>
              <a:rPr lang="pt-BR" i="1" dirty="0"/>
              <a:t>Edital de audiência publicado no jornal “Diário de Taubaté” nº </a:t>
            </a:r>
            <a:r>
              <a:rPr lang="pt-BR" sz="1900" i="1" dirty="0"/>
              <a:t>13.365, pág. 2B de 	20/05/2020</a:t>
            </a:r>
            <a:r>
              <a:rPr lang="pt-BR" i="1" dirty="0"/>
              <a:t>.</a:t>
            </a:r>
            <a:endParaRPr lang="pt-BR" b="1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b="1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859713" y="6248400"/>
            <a:ext cx="3860800" cy="304800"/>
          </a:xfrm>
        </p:spPr>
        <p:txBody>
          <a:bodyPr/>
          <a:lstStyle/>
          <a:p>
            <a:pPr algn="r">
              <a:defRPr/>
            </a:pPr>
            <a:r>
              <a:rPr lang="en-US" dirty="0" err="1"/>
              <a:t>Setor</a:t>
            </a:r>
            <a:r>
              <a:rPr lang="en-US" dirty="0"/>
              <a:t> de Finanças - RG</a:t>
            </a:r>
          </a:p>
        </p:txBody>
      </p:sp>
      <p:sp>
        <p:nvSpPr>
          <p:cNvPr id="18436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>
                <a:latin typeface="Edwardian Script ITC" panose="030303020407070D0804" pitchFamily="66" charset="0"/>
              </a:rPr>
              <a:t>Prefeitura Municipal de Natividade da Serra</a:t>
            </a:r>
            <a:br>
              <a:rPr lang="pt-BR" altLang="pt-BR" b="1" dirty="0">
                <a:latin typeface="Edwardian Script ITC" panose="030303020407070D0804" pitchFamily="66" charset="0"/>
              </a:rPr>
            </a:br>
            <a:r>
              <a:rPr lang="pt-BR" altLang="pt-BR" sz="1500" dirty="0"/>
              <a:t>Estado de São Paulo</a:t>
            </a:r>
            <a:br>
              <a:rPr lang="pt-BR" altLang="pt-BR" b="1" dirty="0"/>
            </a:br>
            <a:endParaRPr lang="pt-BR" altLang="pt-BR" dirty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6113" y="2052639"/>
            <a:ext cx="11045144" cy="3956276"/>
          </a:xfrm>
        </p:spPr>
        <p:txBody>
          <a:bodyPr rtlCol="0">
            <a:normAutofit/>
          </a:bodyPr>
          <a:lstStyle/>
          <a:p>
            <a:pPr fontAlgn="auto">
              <a:spcAft>
                <a:spcPts val="12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sz="2200" b="1" dirty="0"/>
              <a:t>RESULTADO APURADO - CUMPRIMENTO DOS LIMITES E PRAZOS LEGAIS</a:t>
            </a:r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2200" dirty="0"/>
              <a:t> </a:t>
            </a:r>
            <a:r>
              <a:rPr lang="ar-SA" dirty="0"/>
              <a:t>۷</a:t>
            </a:r>
            <a:r>
              <a:rPr lang="pt-BR" dirty="0"/>
              <a:t>   </a:t>
            </a:r>
            <a:r>
              <a:rPr lang="pt-BR" sz="1900" i="1" dirty="0"/>
              <a:t>O Município está com as finanças em equilíbrio.</a:t>
            </a:r>
            <a:endParaRPr lang="pt-BR" sz="1900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/>
              <a:t>۷</a:t>
            </a:r>
            <a:r>
              <a:rPr lang="pt-BR" sz="1900" i="1" dirty="0"/>
              <a:t>    E</a:t>
            </a:r>
            <a:r>
              <a:rPr lang="pt-BR" sz="1800" i="1" dirty="0"/>
              <a:t>mbora tenha atingido o percentual de 53,89% no período, o</a:t>
            </a:r>
            <a:r>
              <a:rPr lang="pt-BR" sz="1900" i="1" dirty="0"/>
              <a:t> Município cumpriu os limites 	para gastos com pessoal.</a:t>
            </a:r>
            <a:endParaRPr lang="pt-BR" sz="1900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/>
              <a:t>۷</a:t>
            </a:r>
            <a:r>
              <a:rPr lang="pt-BR" sz="1900" i="1" dirty="0"/>
              <a:t>    Cumpriu os limites para Dívidas de Longo Prazo.</a:t>
            </a:r>
            <a:endParaRPr lang="pt-BR" sz="1900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/>
              <a:t>۷</a:t>
            </a:r>
            <a:r>
              <a:rPr lang="pt-BR" sz="1900" i="1" dirty="0"/>
              <a:t>    Publicação do Relatório de Gestão Fiscal – RGF do 1º Quadrimestre/2020.</a:t>
            </a:r>
            <a:endParaRPr lang="pt-BR" sz="1900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/>
              <a:t>۷</a:t>
            </a:r>
            <a:r>
              <a:rPr lang="pt-BR" sz="1900" i="1" dirty="0"/>
              <a:t>    Publicação do Relatório Resumido da Execução Orçamentária – RREO 2º Bimestre/2020.</a:t>
            </a:r>
            <a:endParaRPr lang="pt-BR" sz="1900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/>
              <a:t>۷</a:t>
            </a:r>
            <a:r>
              <a:rPr lang="pt-BR" sz="1900" i="1" dirty="0"/>
              <a:t>    O Município comprovou a aplicação dos valores previstos na Constituição Federal com</a:t>
            </a:r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1900" i="1" dirty="0"/>
              <a:t>	Saúde e Educação (inclusive Fundeb).</a:t>
            </a:r>
            <a:endParaRPr lang="pt-BR" sz="1900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 err="1"/>
              <a:t>Setor</a:t>
            </a:r>
            <a:r>
              <a:rPr lang="en-US" dirty="0"/>
              <a:t> de Finanças - RG</a:t>
            </a:r>
          </a:p>
        </p:txBody>
      </p:sp>
      <p:sp>
        <p:nvSpPr>
          <p:cNvPr id="19460" name="Título 2"/>
          <p:cNvSpPr>
            <a:spLocks noGrp="1"/>
          </p:cNvSpPr>
          <p:nvPr>
            <p:ph type="title"/>
          </p:nvPr>
        </p:nvSpPr>
        <p:spPr>
          <a:xfrm>
            <a:off x="646113" y="465138"/>
            <a:ext cx="9404350" cy="1401762"/>
          </a:xfrm>
        </p:spPr>
        <p:txBody>
          <a:bodyPr/>
          <a:lstStyle/>
          <a:p>
            <a:pPr algn="ctr"/>
            <a:r>
              <a:rPr lang="pt-BR" altLang="pt-BR">
                <a:latin typeface="Edwardian Script ITC" panose="030303020407070D0804" pitchFamily="66" charset="0"/>
              </a:rPr>
              <a:t>Prefeitura Municipal de Natividade da Serra</a:t>
            </a:r>
            <a:br>
              <a:rPr lang="pt-BR" altLang="pt-BR" b="1">
                <a:latin typeface="Edwardian Script ITC" panose="030303020407070D0804" pitchFamily="66" charset="0"/>
              </a:rPr>
            </a:br>
            <a:r>
              <a:rPr lang="pt-BR" altLang="pt-BR" sz="1500"/>
              <a:t>Estado de São Paulo</a:t>
            </a:r>
            <a:br>
              <a:rPr lang="pt-BR" altLang="pt-BR" b="1"/>
            </a:br>
            <a:endParaRPr lang="pt-BR" altLang="pt-BR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7320" y="2044263"/>
            <a:ext cx="9248702" cy="3375025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sz="4000" dirty="0"/>
              <a:t>Agradecemos a participação de todos!</a:t>
            </a:r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pt-BR" sz="4000" dirty="0"/>
          </a:p>
          <a:p>
            <a:pPr marL="0" indent="0"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2800" dirty="0"/>
              <a:t>Setor de Finanças </a:t>
            </a:r>
            <a:r>
              <a:rPr lang="pt-BR" sz="3200" dirty="0"/>
              <a:t>- </a:t>
            </a:r>
            <a:r>
              <a:rPr lang="pt-BR" dirty="0"/>
              <a:t>RG</a:t>
            </a:r>
            <a:r>
              <a:rPr lang="pt-BR" sz="4000" dirty="0"/>
              <a:t> </a:t>
            </a:r>
          </a:p>
          <a:p>
            <a:pPr marL="0" indent="0"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1400" i="1" u="sng" dirty="0"/>
              <a:t>natividadedaserra.sp.gov.br</a:t>
            </a:r>
          </a:p>
          <a:p>
            <a:pPr marL="0" indent="0"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1400" i="1" u="sng" dirty="0">
                <a:hlinkClick r:id="rId2"/>
              </a:rPr>
              <a:t>contabilidade@natividadedaserra.sp.gov.br</a:t>
            </a:r>
            <a:endParaRPr lang="pt-BR" sz="1400" i="1" u="sng" dirty="0"/>
          </a:p>
          <a:p>
            <a:pPr marL="0" indent="0"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1400" i="1" u="sng" dirty="0">
                <a:hlinkClick r:id="rId3"/>
              </a:rPr>
              <a:t>tesouraria@natividadedaserra.sp.gov.br</a:t>
            </a:r>
            <a:r>
              <a:rPr lang="pt-BR" sz="1400" i="1" u="sng" dirty="0"/>
              <a:t> </a:t>
            </a:r>
          </a:p>
          <a:p>
            <a:pPr marL="0" indent="0"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1400" i="1" u="sng" dirty="0">
                <a:hlinkClick r:id="rId4"/>
              </a:rPr>
              <a:t>roberto_giunta@yahoo.com.br</a:t>
            </a:r>
            <a:r>
              <a:rPr lang="pt-BR" sz="1400" i="1" u="sng" dirty="0"/>
              <a:t> </a:t>
            </a:r>
          </a:p>
          <a:p>
            <a:pPr marL="0" indent="0"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sz="4000" dirty="0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>
                <a:latin typeface="Edwardian Script ITC" panose="030303020407070D0804" pitchFamily="66" charset="0"/>
              </a:rPr>
              <a:t>Prefeitura Municipal de Natividade da Serra</a:t>
            </a:r>
            <a:br>
              <a:rPr lang="pt-BR" altLang="pt-BR" b="1" dirty="0">
                <a:latin typeface="Edwardian Script ITC" panose="030303020407070D0804" pitchFamily="66" charset="0"/>
              </a:rPr>
            </a:br>
            <a:r>
              <a:rPr lang="pt-BR" altLang="pt-BR" sz="1500" dirty="0"/>
              <a:t>Estado de São Paulo</a:t>
            </a:r>
            <a:br>
              <a:rPr lang="pt-BR" altLang="pt-BR" b="1" dirty="0"/>
            </a:br>
            <a:endParaRPr lang="pt-BR" altLang="pt-BR" dirty="0">
              <a:latin typeface="Edwardian Script ITC" panose="030303020407070D0804" pitchFamily="66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646113" y="1716640"/>
            <a:ext cx="10856912" cy="4721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b="1" dirty="0"/>
              <a:t>AVALIAÇÃO DO CUMPRIMENTO DAS METAS FISCAIS</a:t>
            </a:r>
            <a:endParaRPr lang="pt-BR" dirty="0"/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i="1" dirty="0"/>
              <a:t>Aos vinte e oito dias do mês de maio de 2020, com início às 10:00 horas, na Câmara Municipal, em atendimento ao disposto no parágrafo 4º, Art. 9º da Lei de Responsabilidade Fiscal – Lei Complementar 101/2000 – a Prefeitura Municipal de Natividade da Serra, por sua Diretoria de Finanças, apresenta à Comissão de Orçamento e Finanças da Câmara Municipal e aos interessados que compareceram à reunião, o RESULTADO DA EXECUÇÃO DAS METAS FISCAIS do </a:t>
            </a:r>
            <a:r>
              <a:rPr lang="pt-BR" b="1" i="1" dirty="0"/>
              <a:t>Primeiro Quadrimestre de 2020</a:t>
            </a:r>
            <a:r>
              <a:rPr lang="pt-BR" i="1" dirty="0"/>
              <a:t> do Município de Natividade da Serra.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i="1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dirty="0"/>
          </a:p>
        </p:txBody>
      </p:sp>
      <p:sp>
        <p:nvSpPr>
          <p:cNvPr id="2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 err="1"/>
              <a:t>Setor</a:t>
            </a:r>
            <a:r>
              <a:rPr lang="en-US" dirty="0"/>
              <a:t> de Finanças - RG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587" y="4465618"/>
            <a:ext cx="8468137" cy="17890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>
                <a:latin typeface="Edwardian Script ITC" panose="030303020407070D0804" pitchFamily="66" charset="0"/>
              </a:rPr>
              <a:t>Prefeitura Municipal de Natividade da Serra</a:t>
            </a:r>
            <a:br>
              <a:rPr lang="pt-BR" altLang="pt-BR" b="1" dirty="0">
                <a:latin typeface="Edwardian Script ITC" panose="030303020407070D0804" pitchFamily="66" charset="0"/>
              </a:rPr>
            </a:br>
            <a:r>
              <a:rPr lang="pt-BR" altLang="pt-BR" sz="1600" dirty="0"/>
              <a:t>Estado de São Paulo</a:t>
            </a:r>
            <a:br>
              <a:rPr lang="pt-BR" altLang="pt-BR" b="1" dirty="0"/>
            </a:br>
            <a:endParaRPr lang="pt-BR" altLang="pt-BR" dirty="0"/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501650" y="2052638"/>
            <a:ext cx="10652125" cy="4195762"/>
          </a:xfrm>
        </p:spPr>
        <p:txBody>
          <a:bodyPr/>
          <a:lstStyle/>
          <a:p>
            <a:pPr algn="just"/>
            <a:r>
              <a:rPr lang="pt-BR" altLang="pt-BR" i="1" dirty="0"/>
              <a:t>A Audiência Pública é um dos instrumentos de transparência da Gestão Fiscal, e deve ser amplamente divulgada, para que haja a devida participação popular na Administração Pública. </a:t>
            </a:r>
            <a:endParaRPr lang="pt-BR" altLang="pt-BR" dirty="0"/>
          </a:p>
          <a:p>
            <a:endParaRPr lang="pt-BR" altLang="pt-BR" dirty="0"/>
          </a:p>
        </p:txBody>
      </p:sp>
      <p:pic>
        <p:nvPicPr>
          <p:cNvPr id="9220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552" y="3389313"/>
            <a:ext cx="9637619" cy="225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 err="1"/>
              <a:t>Setor</a:t>
            </a:r>
            <a:r>
              <a:rPr lang="en-US" dirty="0"/>
              <a:t> de Finanças - RG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6113" y="2052638"/>
            <a:ext cx="10790237" cy="4195762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b="1" dirty="0"/>
              <a:t>CUMPRIMENTO DAS METAS FISCAIS</a:t>
            </a:r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i="1" dirty="0"/>
              <a:t>Com relação ao cumprimento das Metas Fiscais, os principais objetivos do Município na Audiência Pública são:</a:t>
            </a:r>
            <a:endParaRPr lang="pt-BR" dirty="0"/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dirty="0"/>
              <a:t>۷</a:t>
            </a:r>
            <a:r>
              <a:rPr lang="ar-SA" b="1" dirty="0"/>
              <a:t> </a:t>
            </a:r>
            <a:r>
              <a:rPr lang="pt-BR" b="1" dirty="0"/>
              <a:t>  </a:t>
            </a:r>
            <a:r>
              <a:rPr lang="pt-BR" b="1" i="1" dirty="0"/>
              <a:t>Demonstrar as receitas arrecadadas no período, comparadas com a sua previsão;</a:t>
            </a:r>
            <a:endParaRPr lang="pt-BR" dirty="0"/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dirty="0"/>
              <a:t>۷</a:t>
            </a:r>
            <a:r>
              <a:rPr lang="pt-BR" b="1" i="1" dirty="0"/>
              <a:t>   Demonstrar as despesas realizadas executadas no período;</a:t>
            </a:r>
            <a:endParaRPr lang="pt-BR" dirty="0"/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dirty="0"/>
              <a:t>۷</a:t>
            </a:r>
            <a:r>
              <a:rPr lang="pt-BR" b="1" i="1" dirty="0"/>
              <a:t>   Comparar as Receitas e Despesas do período;</a:t>
            </a:r>
            <a:endParaRPr lang="pt-BR" dirty="0"/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dirty="0"/>
              <a:t>۷</a:t>
            </a:r>
            <a:r>
              <a:rPr lang="pt-BR" b="1" i="1" dirty="0"/>
              <a:t>   Demonstrar e analisar as metas de Resultado Primário e Resultado Nominal;</a:t>
            </a:r>
            <a:endParaRPr lang="pt-BR" dirty="0"/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dirty="0"/>
              <a:t>۷</a:t>
            </a:r>
            <a:r>
              <a:rPr lang="pt-BR" b="1" i="1" dirty="0"/>
              <a:t>   Comparar as Metas e as Dívidas do Município;</a:t>
            </a:r>
            <a:endParaRPr lang="pt-BR" dirty="0"/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dirty="0"/>
              <a:t>۷</a:t>
            </a:r>
            <a:r>
              <a:rPr lang="pt-BR" b="1" i="1" dirty="0"/>
              <a:t>   Avaliar os índices legais de aplicação de despesas com pessoal e os previstos na 	Constituição Federal em Saúde e Educação.</a:t>
            </a:r>
            <a:endParaRPr lang="pt-BR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 err="1"/>
              <a:t>Setor</a:t>
            </a:r>
            <a:r>
              <a:rPr lang="en-US" dirty="0"/>
              <a:t> de Finanças - RG</a:t>
            </a:r>
          </a:p>
        </p:txBody>
      </p:sp>
      <p:sp>
        <p:nvSpPr>
          <p:cNvPr id="10244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>
                <a:latin typeface="Edwardian Script ITC" panose="030303020407070D0804" pitchFamily="66" charset="0"/>
              </a:rPr>
              <a:t>Prefeitura Municipal de Natividade da Serra</a:t>
            </a:r>
            <a:br>
              <a:rPr lang="pt-BR" altLang="pt-BR" b="1" dirty="0">
                <a:latin typeface="Edwardian Script ITC" panose="030303020407070D0804" pitchFamily="66" charset="0"/>
              </a:rPr>
            </a:br>
            <a:r>
              <a:rPr lang="pt-BR" altLang="pt-BR" sz="1500" dirty="0"/>
              <a:t>Estado de São Paulo</a:t>
            </a:r>
            <a:br>
              <a:rPr lang="pt-BR" altLang="pt-BR" b="1" dirty="0"/>
            </a:br>
            <a:endParaRPr lang="pt-BR" altLang="pt-BR" dirty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6113" y="2039938"/>
            <a:ext cx="10971212" cy="4502150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b="1" dirty="0"/>
              <a:t> A IMPORTÂNCIA DO CUMPRIMENTO DOS PRAZOS</a:t>
            </a:r>
            <a:endParaRPr lang="pt-BR" dirty="0"/>
          </a:p>
          <a:p>
            <a:pPr marL="0" indent="0" algn="just" fontAlgn="auto">
              <a:spcAft>
                <a:spcPts val="12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i="1" dirty="0"/>
              <a:t>O envio correto de dados e dentro do prazo estabelecido por lei (Relatório Resumido da Execução Orçamentária – RREO e Relatório de Gestão Fiscal- RGF), evita que o Município seja impedido de receber transferências voluntárias e contratar operações de crédito. </a:t>
            </a:r>
            <a:endParaRPr lang="pt-BR" dirty="0"/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i="1" dirty="0"/>
              <a:t>E mais importante: demonstra que o gestor está atuando de acordo com os princípios preconizados na Lei de Responsabilidade Fiscal, oferecendo à sociedade a transparência das informações necessárias ao controle social.</a:t>
            </a:r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b="1" dirty="0"/>
              <a:t>ANÁLISE DO RESULTADO BRUTO DA EXECUÇÃO ORÇAMENTÁRIA</a:t>
            </a:r>
            <a:endParaRPr lang="pt-BR" dirty="0"/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i="1" dirty="0"/>
              <a:t>O Resultado Bruto da Execução Orçamentária analisa os comportamentos das Receitas e das Despesas Orçamentárias. O quadro a seguir demonstra que a Receita Bruta do exercício comportou-se de acordo com as previsões contidas no PPA, na LDO e na LOA, demonstrados desta forma:</a:t>
            </a:r>
            <a:endParaRPr lang="pt-BR" dirty="0"/>
          </a:p>
          <a:p>
            <a:pPr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 err="1"/>
              <a:t>Setor</a:t>
            </a:r>
            <a:r>
              <a:rPr lang="en-US" dirty="0"/>
              <a:t> de Finanças - RG</a:t>
            </a:r>
          </a:p>
        </p:txBody>
      </p:sp>
      <p:sp>
        <p:nvSpPr>
          <p:cNvPr id="11268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>
                <a:latin typeface="Edwardian Script ITC" panose="030303020407070D0804" pitchFamily="66" charset="0"/>
              </a:rPr>
              <a:t>Prefeitura Municipal de Natividade da Serra</a:t>
            </a:r>
            <a:br>
              <a:rPr lang="pt-BR" altLang="pt-BR" b="1" dirty="0">
                <a:latin typeface="Edwardian Script ITC" panose="030303020407070D0804" pitchFamily="66" charset="0"/>
              </a:rPr>
            </a:br>
            <a:r>
              <a:rPr lang="pt-BR" altLang="pt-BR" sz="1500" dirty="0"/>
              <a:t>Estado de São Paulo</a:t>
            </a:r>
            <a:br>
              <a:rPr lang="pt-BR" altLang="pt-BR" b="1" dirty="0"/>
            </a:br>
            <a:endParaRPr lang="pt-BR" altLang="pt-BR" dirty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Espaço Reservado para Conteúdo 3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0307705"/>
              </p:ext>
            </p:extLst>
          </p:nvPr>
        </p:nvGraphicFramePr>
        <p:xfrm>
          <a:off x="483446" y="1589633"/>
          <a:ext cx="5368835" cy="41698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84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2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(A)  RECEITAS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effectLst/>
                        </a:rPr>
                        <a:t>PREVISTA ANUAL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effectLst/>
                        </a:rPr>
                        <a:t>ARRECADADA NO PERÍODO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effectLst/>
                        </a:rPr>
                        <a:t>ÍNDICE %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RECEITAS CORRENTES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27.148.600,00</a:t>
                      </a:r>
                      <a:endParaRPr lang="pt-BR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8.207.193,54</a:t>
                      </a:r>
                      <a:endParaRPr lang="pt-BR" sz="1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30,23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RECEITA TRIBUTÁRIA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1.368.000,00</a:t>
                      </a:r>
                      <a:endParaRPr lang="pt-BR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447.133,43</a:t>
                      </a:r>
                      <a:endParaRPr lang="pt-BR" sz="1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32,69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RECEITA DE CONTRIBUIÇÕES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140.000,00</a:t>
                      </a:r>
                      <a:endParaRPr lang="pt-BR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40.761,73</a:t>
                      </a:r>
                      <a:endParaRPr lang="pt-BR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29,12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RECEITA PATRIMONIAL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112.500,00</a:t>
                      </a:r>
                      <a:endParaRPr lang="pt-BR" sz="1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20.578,46</a:t>
                      </a:r>
                      <a:endParaRPr lang="pt-BR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18.29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TRANSFERÊNCIAS CORRENTES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29.239.500,00</a:t>
                      </a:r>
                      <a:endParaRPr lang="pt-BR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8.925.168,12</a:t>
                      </a:r>
                      <a:endParaRPr lang="pt-BR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30,52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(CONTAS REDUTORAS)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-3.887.400,00</a:t>
                      </a:r>
                      <a:endParaRPr lang="pt-BR" sz="1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-1.230.836,39</a:t>
                      </a:r>
                      <a:endParaRPr lang="pt-BR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31,66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OUTRAS RECEITAS CORRENTES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176.000,00</a:t>
                      </a:r>
                      <a:endParaRPr lang="pt-BR" sz="1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4.388,19</a:t>
                      </a:r>
                      <a:endParaRPr lang="pt-BR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2,49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RECEITAS DE CAPITAL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105.000,00</a:t>
                      </a:r>
                      <a:endParaRPr lang="pt-BR" sz="1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380.000,00</a:t>
                      </a:r>
                      <a:endParaRPr lang="pt-BR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361,90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TRANSFERÊNCIAS DE CAPITAL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105.000,00</a:t>
                      </a:r>
                      <a:endParaRPr lang="pt-BR" sz="1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380.000,00</a:t>
                      </a:r>
                      <a:endParaRPr lang="pt-BR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361.90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spc="5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DA RECEITA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27.253.600,00</a:t>
                      </a:r>
                      <a:endParaRPr lang="pt-BR" sz="1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8.587.193,54</a:t>
                      </a:r>
                      <a:endParaRPr lang="pt-BR" sz="1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31,51</a:t>
                      </a:r>
                      <a:endParaRPr lang="pt-BR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35" name="Espaço Reservado para Conteúdo 3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93394284"/>
              </p:ext>
            </p:extLst>
          </p:nvPr>
        </p:nvGraphicFramePr>
        <p:xfrm>
          <a:off x="6049570" y="1581743"/>
          <a:ext cx="5658984" cy="40137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28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0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(B)  DESPESAS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2" marR="6859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effectLst/>
                        </a:rPr>
                        <a:t>AUTORIZADA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effectLst/>
                        </a:rPr>
                        <a:t>ANUAL (Atualizada)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2" marR="6859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effectLst/>
                        </a:rPr>
                        <a:t> LIQUIDADA NO PERIODO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2" marR="6859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effectLst/>
                        </a:rPr>
                        <a:t>ÍNDICE %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2" marR="6859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DESPESAS CORRENTES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26.431.598,06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7.275.411,17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27,53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PESSOAL E ENCARGOS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15.860.112,06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4.976.190,83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31,38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JUROS E ENCARGOS DA DÍVIDA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1.000,00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OUTRAS DESPESAS CORRENTES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10.570.486,00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2.299.220,34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21,75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DESPESAS DE CAPITAL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1.666.600,00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269.191,80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16,15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INVESTIMENTOS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1.166.600,00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4.770,90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0,41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AMORTIZAÇÃO DA DÍVIDA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500.000,00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264.420,90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52,88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RESERVA DE CONTINGÊNCIA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316.100,00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spc="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DA DESPESA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28.414.298,06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7.544.602,97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26,55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6" name="Tabela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425072"/>
              </p:ext>
            </p:extLst>
          </p:nvPr>
        </p:nvGraphicFramePr>
        <p:xfrm>
          <a:off x="6016014" y="5654501"/>
          <a:ext cx="5755016" cy="3254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15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5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spc="50" dirty="0">
                          <a:effectLst/>
                        </a:rPr>
                        <a:t>RESULTADO ORÇAMENTÁRIO  (A-B) = SUPERAVIT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1.042.590,57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12,14%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120936" y="6553199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 err="1"/>
              <a:t>Setor</a:t>
            </a:r>
            <a:r>
              <a:rPr lang="en-US" dirty="0"/>
              <a:t> de Finanças - RG</a:t>
            </a:r>
          </a:p>
        </p:txBody>
      </p:sp>
      <p:sp>
        <p:nvSpPr>
          <p:cNvPr id="12425" name="Título 2"/>
          <p:cNvSpPr>
            <a:spLocks noGrp="1"/>
          </p:cNvSpPr>
          <p:nvPr>
            <p:ph type="title"/>
          </p:nvPr>
        </p:nvSpPr>
        <p:spPr>
          <a:xfrm>
            <a:off x="646113" y="452438"/>
            <a:ext cx="9404350" cy="1116303"/>
          </a:xfrm>
        </p:spPr>
        <p:txBody>
          <a:bodyPr/>
          <a:lstStyle/>
          <a:p>
            <a:pPr algn="ctr"/>
            <a:r>
              <a:rPr lang="pt-BR" altLang="pt-BR" dirty="0">
                <a:latin typeface="Edwardian Script ITC" panose="030303020407070D0804" pitchFamily="66" charset="0"/>
              </a:rPr>
              <a:t>Prefeitura Municipal de Natividade da Serra</a:t>
            </a:r>
            <a:br>
              <a:rPr lang="pt-BR" altLang="pt-BR" b="1" dirty="0">
                <a:latin typeface="Edwardian Script ITC" panose="030303020407070D0804" pitchFamily="66" charset="0"/>
              </a:rPr>
            </a:br>
            <a:r>
              <a:rPr lang="pt-BR" altLang="pt-BR" sz="1500" dirty="0"/>
              <a:t>Estado de São Paulo</a:t>
            </a:r>
            <a:br>
              <a:rPr lang="pt-BR" altLang="pt-BR" b="1" dirty="0"/>
            </a:br>
            <a:endParaRPr lang="pt-BR" altLang="pt-BR" dirty="0">
              <a:latin typeface="Edwardian Script ITC" panose="030303020407070D0804" pitchFamily="66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E850FF0-3B84-496A-B8D1-B7D80F506B78}"/>
              </a:ext>
            </a:extLst>
          </p:cNvPr>
          <p:cNvSpPr/>
          <p:nvPr/>
        </p:nvSpPr>
        <p:spPr>
          <a:xfrm>
            <a:off x="343949" y="6065402"/>
            <a:ext cx="114606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1100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 Resultado Bruto da Execução Orçamentária (pela despesa liquidada) demonstrada acima apresentou </a:t>
            </a:r>
            <a:r>
              <a:rPr lang="pt-BR" sz="1100" b="1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superávit da ordem de R$ 1.042.590,57 (12,14%),</a:t>
            </a:r>
            <a:r>
              <a:rPr lang="pt-BR" sz="1100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atendendo ao estabelecido nas Leis Orçamentárias – PPA, LDO e LOA.</a:t>
            </a:r>
            <a:endParaRPr lang="pt-BR" sz="1100" dirty="0">
              <a:latin typeface="+mj-lt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1100" i="1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No comportamento da execução da despesa, procurou-se realizar dentro da normalidade, conforme preveem as peças orçamentárias, nos parâmetros da legislação vigente.</a:t>
            </a:r>
            <a:endParaRPr lang="pt-BR" sz="11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6" name="Retângulo 14"/>
          <p:cNvSpPr>
            <a:spLocks noChangeArrowheads="1"/>
          </p:cNvSpPr>
          <p:nvPr/>
        </p:nvSpPr>
        <p:spPr bwMode="auto">
          <a:xfrm>
            <a:off x="3759375" y="1919740"/>
            <a:ext cx="4002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pt-BR" altLang="pt-BR" b="1" dirty="0"/>
              <a:t>ANÁLISE DO RESULTADO PRIMÁRIO</a:t>
            </a:r>
            <a:endParaRPr lang="pt-BR" altLang="pt-BR" dirty="0"/>
          </a:p>
        </p:txBody>
      </p:sp>
      <p:sp>
        <p:nvSpPr>
          <p:cNvPr id="13418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 err="1"/>
              <a:t>Setor</a:t>
            </a:r>
            <a:r>
              <a:rPr lang="en-US" dirty="0"/>
              <a:t> de Finanças - RG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1EAA830-196B-4522-B842-427B0FE6C219}"/>
              </a:ext>
            </a:extLst>
          </p:cNvPr>
          <p:cNvSpPr/>
          <p:nvPr/>
        </p:nvSpPr>
        <p:spPr>
          <a:xfrm>
            <a:off x="964733" y="2529331"/>
            <a:ext cx="1047785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i="1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Para facilitar a análise do Resultado Primário, necessitamos conhecer os seguintes demonstrativos, nos termos da Lei de Responsabilidade Fiscal:</a:t>
            </a:r>
            <a:endParaRPr lang="pt-BR" dirty="0">
              <a:latin typeface="+mj-lt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pt-BR" b="1" i="1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RECEITA FISCAL LÍQUIDA -</a:t>
            </a:r>
            <a:r>
              <a:rPr lang="pt-BR" i="1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 refere-se à Receita Bruta, reduzidas as receitas de valores de empréstimos e outros recursos financeiros (principal, juros, acessórios de dívidas de terceiros recebidos);</a:t>
            </a:r>
            <a:endParaRPr lang="pt-BR" dirty="0">
              <a:latin typeface="+mj-lt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pt-BR" b="1" i="1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DESPESA FISCAL LÍQUIDA:</a:t>
            </a:r>
            <a:r>
              <a:rPr lang="pt-BR" i="1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 trata-se da Despesa Bruta, descartadas as despesas referentes a empréstimos, financiamentos e outros recursos financeiros (principal, juros, acessórios da dívida pagos).   </a:t>
            </a:r>
            <a:endParaRPr lang="pt-BR" dirty="0">
              <a:latin typeface="+mj-lt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pt-BR" i="1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O</a:t>
            </a:r>
            <a:r>
              <a:rPr lang="pt-BR" b="1" i="1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 RESULTADO PRIMÁRIO</a:t>
            </a:r>
            <a:r>
              <a:rPr lang="pt-BR" i="1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 apura a diferença entre a </a:t>
            </a:r>
            <a:r>
              <a:rPr lang="pt-BR" b="1" i="1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Receita Fiscal Líquida</a:t>
            </a:r>
            <a:r>
              <a:rPr lang="pt-BR" i="1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 e a </a:t>
            </a:r>
            <a:r>
              <a:rPr lang="pt-BR" b="1" i="1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Despesa Fiscal Líquida</a:t>
            </a:r>
            <a:r>
              <a:rPr lang="pt-BR" i="1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, (receita e despesa bruta, excluídos os valores oriundos de receitas e despesas financeiras). </a:t>
            </a:r>
            <a:endParaRPr lang="pt-BR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2" name="Título 2">
            <a:extLst>
              <a:ext uri="{FF2B5EF4-FFF2-40B4-BE49-F238E27FC236}">
                <a16:creationId xmlns:a16="http://schemas.microsoft.com/office/drawing/2014/main" id="{4984FDB5-66B1-4131-B58E-EB7A01E35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452438"/>
            <a:ext cx="9404350" cy="1116303"/>
          </a:xfrm>
        </p:spPr>
        <p:txBody>
          <a:bodyPr/>
          <a:lstStyle/>
          <a:p>
            <a:pPr algn="ctr"/>
            <a:r>
              <a:rPr lang="pt-BR" altLang="pt-BR" dirty="0">
                <a:latin typeface="Edwardian Script ITC" panose="030303020407070D0804" pitchFamily="66" charset="0"/>
              </a:rPr>
              <a:t>Prefeitura Municipal de Natividade da Serra</a:t>
            </a:r>
            <a:br>
              <a:rPr lang="pt-BR" altLang="pt-BR" b="1" dirty="0">
                <a:latin typeface="Edwardian Script ITC" panose="030303020407070D0804" pitchFamily="66" charset="0"/>
              </a:rPr>
            </a:br>
            <a:r>
              <a:rPr lang="pt-BR" altLang="pt-BR" sz="1500" dirty="0"/>
              <a:t>Estado de São Paulo</a:t>
            </a:r>
            <a:br>
              <a:rPr lang="pt-BR" altLang="pt-BR" b="1" dirty="0"/>
            </a:br>
            <a:endParaRPr lang="pt-BR" altLang="pt-BR" dirty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Espaço Reservado para Conteúdo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139837"/>
              </p:ext>
            </p:extLst>
          </p:nvPr>
        </p:nvGraphicFramePr>
        <p:xfrm>
          <a:off x="231858" y="2248448"/>
          <a:ext cx="5949950" cy="30881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57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7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7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(C)  RECEITAS FISCAIS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PREVISTA NO QUADRIMESTRE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REALIZADA NO QUADRIMESTRE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ÍNDICE %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RECEITAS CORRENTES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27.148.600,00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8.207.193,54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30,23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 RECEITAS DE CAPITAL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105.000,00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380.000,00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361,90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8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cap="small" dirty="0">
                          <a:solidFill>
                            <a:schemeClr val="bg1"/>
                          </a:solidFill>
                          <a:effectLst/>
                        </a:rPr>
                        <a:t>SUBTOTAL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27.253.600,00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8.587.193,54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31,51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5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cap="small" dirty="0">
                          <a:solidFill>
                            <a:schemeClr val="bg1"/>
                          </a:solidFill>
                          <a:effectLst/>
                        </a:rPr>
                        <a:t>DEDUÇÕES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( - ) </a:t>
                      </a:r>
                      <a:r>
                        <a:rPr lang="pt-BR" sz="1100" cap="small" dirty="0">
                          <a:solidFill>
                            <a:schemeClr val="bg1"/>
                          </a:solidFill>
                          <a:effectLst/>
                        </a:rPr>
                        <a:t>RENDAS DE APLICAÇÕES FINANCEIRAS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62.500,00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4.216,92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6,75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8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spc="50" dirty="0">
                          <a:solidFill>
                            <a:schemeClr val="bg1"/>
                          </a:solidFill>
                          <a:effectLst/>
                        </a:rPr>
                        <a:t>RECEITA FISCAL LÍQUIDA  (C)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27.191.100,00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8.582.976,62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31,57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356" name="Retângulo 14"/>
          <p:cNvSpPr>
            <a:spLocks noChangeArrowheads="1"/>
          </p:cNvSpPr>
          <p:nvPr/>
        </p:nvSpPr>
        <p:spPr bwMode="auto">
          <a:xfrm>
            <a:off x="3541261" y="1600958"/>
            <a:ext cx="4002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pt-BR" altLang="pt-BR" b="1" dirty="0"/>
              <a:t>ANÁLISE DO RESULTADO PRIMÁRIO</a:t>
            </a:r>
            <a:endParaRPr lang="pt-BR" altLang="pt-BR" dirty="0"/>
          </a:p>
        </p:txBody>
      </p:sp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251885"/>
              </p:ext>
            </p:extLst>
          </p:nvPr>
        </p:nvGraphicFramePr>
        <p:xfrm>
          <a:off x="6242050" y="2248448"/>
          <a:ext cx="5590524" cy="3480810"/>
        </p:xfrm>
        <a:graphic>
          <a:graphicData uri="http://schemas.openxmlformats.org/drawingml/2006/table">
            <a:tbl>
              <a:tblPr/>
              <a:tblGrid>
                <a:gridCol w="2496941">
                  <a:extLst>
                    <a:ext uri="{9D8B030D-6E8A-4147-A177-3AD203B41FA5}">
                      <a16:colId xmlns:a16="http://schemas.microsoft.com/office/drawing/2014/main" val="784087360"/>
                    </a:ext>
                  </a:extLst>
                </a:gridCol>
                <a:gridCol w="1236538">
                  <a:extLst>
                    <a:ext uri="{9D8B030D-6E8A-4147-A177-3AD203B41FA5}">
                      <a16:colId xmlns:a16="http://schemas.microsoft.com/office/drawing/2014/main" val="3251676485"/>
                    </a:ext>
                  </a:extLst>
                </a:gridCol>
                <a:gridCol w="1170908">
                  <a:extLst>
                    <a:ext uri="{9D8B030D-6E8A-4147-A177-3AD203B41FA5}">
                      <a16:colId xmlns:a16="http://schemas.microsoft.com/office/drawing/2014/main" val="1362712670"/>
                    </a:ext>
                  </a:extLst>
                </a:gridCol>
                <a:gridCol w="686137">
                  <a:extLst>
                    <a:ext uri="{9D8B030D-6E8A-4147-A177-3AD203B41FA5}">
                      <a16:colId xmlns:a16="http://schemas.microsoft.com/office/drawing/2014/main" val="3825940438"/>
                    </a:ext>
                  </a:extLst>
                </a:gridCol>
              </a:tblGrid>
              <a:tr h="48122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(D)  DESPESAS FISCAIS</a:t>
                      </a: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AUTORIZADA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NO PERIODO</a:t>
                      </a:r>
                      <a:endParaRPr kumimoji="0" lang="pt-BR" altLang="pt-B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LIQUIDADA NO PERIODO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ÍNDICE %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146376"/>
                  </a:ext>
                </a:extLst>
              </a:tr>
              <a:tr h="299012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DESPESAS CORRENTES</a:t>
                      </a:r>
                      <a:endParaRPr kumimoji="0" lang="pt-BR" altLang="pt-B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26.431.598,06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7.275.411,17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27.53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436138"/>
                  </a:ext>
                </a:extLst>
              </a:tr>
              <a:tr h="24061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DEDUÇÕES </a:t>
                      </a:r>
                      <a:endParaRPr kumimoji="0" lang="pt-BR" altLang="pt-B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831170"/>
                  </a:ext>
                </a:extLst>
              </a:tr>
              <a:tr h="299012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( - ) JUROS E ENCARGOS DA DÍVIDA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793959"/>
                  </a:ext>
                </a:extLst>
              </a:tr>
              <a:tr h="299012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SUBTOTAL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26.430.598,06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7.275.411,17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27,53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529018"/>
                  </a:ext>
                </a:extLst>
              </a:tr>
              <a:tr h="299012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DESPESAS DE CAPITAL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1.666.600,00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269.191,80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16,15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988163"/>
                  </a:ext>
                </a:extLst>
              </a:tr>
              <a:tr h="24061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DEDUÇÕES 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094290"/>
                  </a:ext>
                </a:extLst>
              </a:tr>
              <a:tr h="299012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( - ) AMORTIZAÇÃO DA DÍVIDA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500.000,00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264.420,90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52,88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301162"/>
                  </a:ext>
                </a:extLst>
              </a:tr>
              <a:tr h="299012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SUBTOTAL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1.166.600,00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4.770,90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0,41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847141"/>
                  </a:ext>
                </a:extLst>
              </a:tr>
              <a:tr h="352741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DESPESA FISCAL LÍQUIDA  (D)</a:t>
                      </a:r>
                      <a:endParaRPr kumimoji="0" lang="pt-BR" altLang="pt-B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27.597.198,06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7.280.182,07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26,38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973643"/>
                  </a:ext>
                </a:extLst>
              </a:tr>
              <a:tr h="299012">
                <a:tc gridSpan="2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RESULTADO PRIMÁRIO   (C – D)  = SUPERÁVIT PRIMÁRIO</a:t>
                      </a:r>
                      <a:endParaRPr kumimoji="0" lang="pt-BR" altLang="pt-B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1.302.794,55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15,18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100158"/>
                  </a:ext>
                </a:extLst>
              </a:tr>
            </a:tbl>
          </a:graphicData>
        </a:graphic>
      </p:graphicFrame>
      <p:sp>
        <p:nvSpPr>
          <p:cNvPr id="13418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 err="1"/>
              <a:t>Setor</a:t>
            </a:r>
            <a:r>
              <a:rPr lang="en-US" dirty="0"/>
              <a:t> de Finanças - RG</a:t>
            </a:r>
          </a:p>
        </p:txBody>
      </p:sp>
      <p:sp>
        <p:nvSpPr>
          <p:cNvPr id="13420" name="Título 2"/>
          <p:cNvSpPr>
            <a:spLocks noGrp="1"/>
          </p:cNvSpPr>
          <p:nvPr>
            <p:ph type="title"/>
          </p:nvPr>
        </p:nvSpPr>
        <p:spPr>
          <a:xfrm>
            <a:off x="646113" y="452438"/>
            <a:ext cx="9404350" cy="1065969"/>
          </a:xfrm>
        </p:spPr>
        <p:txBody>
          <a:bodyPr/>
          <a:lstStyle/>
          <a:p>
            <a:pPr algn="ctr"/>
            <a:r>
              <a:rPr lang="pt-BR" altLang="pt-BR" dirty="0">
                <a:latin typeface="Edwardian Script ITC" panose="030303020407070D0804" pitchFamily="66" charset="0"/>
              </a:rPr>
              <a:t>Prefeitura Municipal de Natividade da Serra</a:t>
            </a:r>
            <a:br>
              <a:rPr lang="pt-BR" altLang="pt-BR" b="1" dirty="0">
                <a:latin typeface="Edwardian Script ITC" panose="030303020407070D0804" pitchFamily="66" charset="0"/>
              </a:rPr>
            </a:br>
            <a:r>
              <a:rPr lang="pt-BR" altLang="pt-BR" sz="1500" dirty="0"/>
              <a:t>Estado de São Paulo</a:t>
            </a:r>
            <a:br>
              <a:rPr lang="pt-BR" altLang="pt-BR" b="1" dirty="0"/>
            </a:br>
            <a:endParaRPr lang="pt-BR" altLang="pt-BR" dirty="0">
              <a:latin typeface="Edwardian Script ITC" panose="030303020407070D0804" pitchFamily="66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9488F4E-CE15-4D5B-A692-FD924856AE1F}"/>
              </a:ext>
            </a:extLst>
          </p:cNvPr>
          <p:cNvSpPr/>
          <p:nvPr/>
        </p:nvSpPr>
        <p:spPr>
          <a:xfrm>
            <a:off x="248636" y="5831267"/>
            <a:ext cx="1160071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b="1" i="1" dirty="0">
                <a:ea typeface="Times New Roman" panose="02020603050405020304" pitchFamily="18" charset="0"/>
                <a:cs typeface="Arial" panose="020B0604020202020204" pitchFamily="34" charset="0"/>
              </a:rPr>
              <a:t>O SUPERÁVIT PRIMÁRIO de R$ 1.302.794,55 (15,18%)</a:t>
            </a:r>
            <a:r>
              <a:rPr lang="pt-BR" sz="1300" i="1" dirty="0">
                <a:ea typeface="Times New Roman" panose="02020603050405020304" pitchFamily="18" charset="0"/>
                <a:cs typeface="Arial" panose="020B0604020202020204" pitchFamily="34" charset="0"/>
              </a:rPr>
              <a:t>, demonstra que durante o período, foram cumpridas as metas de </a:t>
            </a:r>
            <a:r>
              <a:rPr lang="pt-BR" sz="1300" b="1" i="1" dirty="0">
                <a:ea typeface="Times New Roman" panose="02020603050405020304" pitchFamily="18" charset="0"/>
                <a:cs typeface="Arial" panose="020B0604020202020204" pitchFamily="34" charset="0"/>
              </a:rPr>
              <a:t>Resultado Primário</a:t>
            </a:r>
            <a:r>
              <a:rPr lang="pt-BR" sz="1300" i="1" dirty="0">
                <a:ea typeface="Times New Roman" panose="02020603050405020304" pitchFamily="18" charset="0"/>
                <a:cs typeface="Arial" panose="020B0604020202020204" pitchFamily="34" charset="0"/>
              </a:rPr>
              <a:t> previstas nos instrumentos orçamentários do município (</a:t>
            </a:r>
            <a:r>
              <a:rPr lang="pt-BR" sz="1300" i="1" dirty="0">
                <a:ea typeface="Times New Roman" panose="02020603050405020304" pitchFamily="18" charset="0"/>
                <a:cs typeface="Tahoma" panose="020B0604030504040204" pitchFamily="34" charset="0"/>
              </a:rPr>
              <a:t>Meta Fixada na LDO 2020 = </a:t>
            </a:r>
            <a:r>
              <a:rPr lang="pt-BR" sz="1300" i="1" dirty="0">
                <a:ea typeface="Times New Roman" panose="02020603050405020304" pitchFamily="18" charset="0"/>
                <a:cs typeface="Arial" panose="020B0604020202020204" pitchFamily="34" charset="0"/>
              </a:rPr>
              <a:t>R$ 675.800,00).</a:t>
            </a:r>
            <a:endParaRPr lang="pt-BR" sz="1300" dirty="0"/>
          </a:p>
        </p:txBody>
      </p:sp>
    </p:spTree>
    <p:extLst>
      <p:ext uri="{BB962C8B-B14F-4D97-AF65-F5344CB8AC3E}">
        <p14:creationId xmlns:p14="http://schemas.microsoft.com/office/powerpoint/2010/main" val="353128780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Conteúdo 2"/>
          <p:cNvSpPr>
            <a:spLocks noGrp="1"/>
          </p:cNvSpPr>
          <p:nvPr>
            <p:ph idx="1"/>
          </p:nvPr>
        </p:nvSpPr>
        <p:spPr>
          <a:xfrm>
            <a:off x="1103313" y="1619075"/>
            <a:ext cx="10442574" cy="4786487"/>
          </a:xfrm>
        </p:spPr>
        <p:txBody>
          <a:bodyPr/>
          <a:lstStyle/>
          <a:p>
            <a:r>
              <a:rPr lang="pt-BR" altLang="pt-BR" b="1" dirty="0"/>
              <a:t>ANÁLISE DO RESULTADO NOMINAL</a:t>
            </a:r>
            <a:endParaRPr lang="pt-BR" altLang="pt-BR" dirty="0"/>
          </a:p>
          <a:p>
            <a:pPr marL="0" indent="0">
              <a:buNone/>
            </a:pPr>
            <a:r>
              <a:rPr lang="pt-BR" sz="1800" i="1" dirty="0"/>
              <a:t>O Resultado Nominal evidencia as variações do estoque líquido da Dívida de Longo Prazo (as dívidas consolidada e fundada) e seu cálculo utiliza a capacidade financeira para fazer face aos pagamentos das dívidas.</a:t>
            </a:r>
          </a:p>
          <a:p>
            <a:endParaRPr lang="pt-BR" altLang="pt-BR" sz="1800" i="1" dirty="0"/>
          </a:p>
          <a:p>
            <a:endParaRPr lang="pt-BR" altLang="pt-BR" sz="1800" i="1" dirty="0"/>
          </a:p>
          <a:p>
            <a:endParaRPr lang="pt-BR" altLang="pt-BR" sz="1800" i="1" dirty="0"/>
          </a:p>
          <a:p>
            <a:endParaRPr lang="pt-BR" altLang="pt-BR" sz="1800" i="1" dirty="0"/>
          </a:p>
          <a:p>
            <a:endParaRPr lang="pt-BR" altLang="pt-BR" sz="1800" i="1" dirty="0"/>
          </a:p>
          <a:p>
            <a:endParaRPr lang="pt-BR" altLang="pt-BR" sz="1800" i="1" dirty="0"/>
          </a:p>
          <a:p>
            <a:endParaRPr lang="pt-BR" sz="1200" i="1" dirty="0"/>
          </a:p>
          <a:p>
            <a:pPr>
              <a:spcBef>
                <a:spcPts val="0"/>
              </a:spcBef>
            </a:pPr>
            <a:endParaRPr lang="pt-BR" sz="1200" i="1" dirty="0"/>
          </a:p>
          <a:p>
            <a:pPr marL="0" indent="0">
              <a:buNone/>
            </a:pPr>
            <a:r>
              <a:rPr lang="pt-BR" sz="1300" i="1" dirty="0"/>
              <a:t>Pelo resultado acima, </a:t>
            </a:r>
            <a:r>
              <a:rPr lang="pt-BR" sz="1300" b="1" i="1" dirty="0"/>
              <a:t>apurou-se no período redução do saldo de estoque de dívidas consolidadas do Município</a:t>
            </a:r>
            <a:r>
              <a:rPr lang="pt-BR" sz="1300" i="1" dirty="0"/>
              <a:t>, dentro dos limites constitucionais estabelecidos para o Resultado Nominal no período. (Meta Fixada na LDO 2020 = R$ 856.310,00)</a:t>
            </a:r>
            <a:endParaRPr lang="pt-BR" sz="1300" dirty="0"/>
          </a:p>
          <a:p>
            <a:endParaRPr lang="pt-BR" altLang="pt-BR" sz="18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764080"/>
              </p:ext>
            </p:extLst>
          </p:nvPr>
        </p:nvGraphicFramePr>
        <p:xfrm>
          <a:off x="2432807" y="3053593"/>
          <a:ext cx="7458906" cy="27515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396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RESULTADO NOMINAL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EXERCÍCIO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ANTERIOR (A)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PERÍODO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ATUAL (B)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I - DÍVIDA CONSOLIDADA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5.629.572,59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5.318.452,54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     ATIVO DISPONÍVEL E HAVERES FINANCEIROS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2.705.381,88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2.636.204,70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(-) RESTOS A PAGAR PROCESSADOS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1.724.448,90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218.838,79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II – DEDUÇÕES (*)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980.932,98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2.417.365,91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III- Dívida Consolidada Líquida (I – II)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4.648.639,61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2.901.086,63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IV- Receita de Privatizações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DÍVIDA FISCAL LÍQUIDA (III – V)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4.648.639,61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2.901.086,63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85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spc="50" dirty="0">
                          <a:solidFill>
                            <a:schemeClr val="bg1"/>
                          </a:solidFill>
                          <a:effectLst/>
                        </a:rPr>
                        <a:t>RESULTADO NOMINAL (B-A) 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-1.747.552,98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 err="1"/>
              <a:t>Setor</a:t>
            </a:r>
            <a:r>
              <a:rPr lang="en-US" dirty="0"/>
              <a:t> de Finanças - RG</a:t>
            </a:r>
          </a:p>
        </p:txBody>
      </p:sp>
      <p:sp>
        <p:nvSpPr>
          <p:cNvPr id="14381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>
                <a:latin typeface="Edwardian Script ITC" panose="030303020407070D0804" pitchFamily="66" charset="0"/>
              </a:rPr>
              <a:t>Prefeitura Municipal de Natividade da Serra</a:t>
            </a:r>
            <a:br>
              <a:rPr lang="pt-BR" altLang="pt-BR" b="1" dirty="0">
                <a:latin typeface="Edwardian Script ITC" panose="030303020407070D0804" pitchFamily="66" charset="0"/>
              </a:rPr>
            </a:br>
            <a:r>
              <a:rPr lang="pt-BR" altLang="pt-BR" sz="1500" dirty="0"/>
              <a:t>Estado de São Paulo</a:t>
            </a:r>
            <a:br>
              <a:rPr lang="pt-BR" altLang="pt-BR" b="1" dirty="0"/>
            </a:br>
            <a:endParaRPr lang="pt-BR" altLang="pt-BR" dirty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diência Pública LRF [Modo de Compatibilidade]" id="{3973C43F-9D85-47ED-AA92-89FF1AF03F17}" vid="{0E8C6ACE-139D-4FD1-A983-A1E50019B2E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Audiência Pública LRF</Template>
  <TotalTime>348</TotalTime>
  <Words>1794</Words>
  <Application>Microsoft Office PowerPoint</Application>
  <PresentationFormat>Widescreen</PresentationFormat>
  <Paragraphs>375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4" baseType="lpstr">
      <vt:lpstr>Arial</vt:lpstr>
      <vt:lpstr>Arial Narrow</vt:lpstr>
      <vt:lpstr>Calibri</vt:lpstr>
      <vt:lpstr>Century Gothic</vt:lpstr>
      <vt:lpstr>Edwardian Script ITC</vt:lpstr>
      <vt:lpstr>Times New Roman</vt:lpstr>
      <vt:lpstr>Verdana</vt:lpstr>
      <vt:lpstr>Wingdings 3</vt:lpstr>
      <vt:lpstr>Íon</vt:lpstr>
      <vt:lpstr>Prefeitura Municipal de Natividade da Serra Estado de São Paulo  Audiência Pública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Prefeitura Municipal de Natividade da Serra Estado de São Paulo  Audiência Pública</dc:title>
  <dc:creator>Dell</dc:creator>
  <cp:lastModifiedBy>Roberto</cp:lastModifiedBy>
  <cp:revision>60</cp:revision>
  <dcterms:created xsi:type="dcterms:W3CDTF">2019-02-08T12:07:08Z</dcterms:created>
  <dcterms:modified xsi:type="dcterms:W3CDTF">2020-05-27T19:21:22Z</dcterms:modified>
</cp:coreProperties>
</file>