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2707A4-A3B4-42ED-BEDC-ACA731700B67}" type="datetimeFigureOut">
              <a:rPr lang="pt-BR"/>
              <a:pPr>
                <a:defRPr/>
              </a:pPr>
              <a:t>20/05/2019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pt-BR"/>
              <a:t>Roberto Giunta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43AA12-3DD0-4505-B3DC-6D2FFF9CA5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2203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6CF998-142E-41C4-B8DD-A444024FEC12}" type="datetimeFigureOut">
              <a:rPr lang="pt-BR"/>
              <a:pPr>
                <a:defRPr/>
              </a:pPr>
              <a:t>20/05/2019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pt-BR"/>
              <a:t>Roberto Giunta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77D441-913D-4043-B317-7BB9C69EF2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9611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AE92E7-4ACA-41E6-9767-F00F2313989D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0485" name="Espaço Reservado para Rodapé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latin typeface="Calibri" panose="020F0502020204030204" pitchFamily="34" charset="0"/>
              </a:rPr>
              <a:t>Roberto Giunta</a:t>
            </a:r>
          </a:p>
        </p:txBody>
      </p:sp>
    </p:spTree>
    <p:extLst>
      <p:ext uri="{BB962C8B-B14F-4D97-AF65-F5344CB8AC3E}">
        <p14:creationId xmlns:p14="http://schemas.microsoft.com/office/powerpoint/2010/main" val="88588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71E0-D4A5-42EF-820E-17E108F12E1B}" type="datetime1">
              <a:rPr lang="en-US"/>
              <a:pPr>
                <a:defRPr/>
              </a:pPr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2906-6A33-4370-8709-4368518FFD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8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EFF5-7A0B-41B6-853C-97AF2DDD0AF7}" type="datetime1">
              <a:rPr lang="en-US"/>
              <a:pPr>
                <a:defRPr/>
              </a:pPr>
              <a:t>5/20/2019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FB8A7-8943-43F6-96FD-FA03EE2D46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4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88910-9109-4063-8480-DAC80F351490}" type="datetime1">
              <a:rPr lang="en-US"/>
              <a:pPr>
                <a:defRPr/>
              </a:pPr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43914-DCD7-4CF8-9A14-0894095269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56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7D409-9CB5-473B-AD52-FF2D64157A31}" type="datetime1">
              <a:rPr lang="en-US"/>
              <a:pPr>
                <a:defRPr/>
              </a:pPr>
              <a:t>5/20/2019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C23E-FF3C-425C-9823-3635C033B8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9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E6A45-01E8-4B9B-8139-C15457096A7F}" type="datetime1">
              <a:rPr lang="en-US"/>
              <a:pPr>
                <a:defRPr/>
              </a:pPr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A0782-29FF-431B-AEEF-7A570FF9A2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7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E2CD8-5EB2-46F6-866C-6BE5203A3A25}" type="datetime1">
              <a:rPr lang="en-US"/>
              <a:pPr>
                <a:defRPr/>
              </a:pPr>
              <a:t>5/20/2019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DF395-FA3C-459F-A68C-EBD665A7677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43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4A25-880F-4CF3-814C-98A355FED6F4}" type="datetime1">
              <a:rPr lang="en-US"/>
              <a:pPr>
                <a:defRPr/>
              </a:pPr>
              <a:t>5/20/2019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CFAC-8B4A-45EC-B3F5-1B4FE967D3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FED4-7D58-4CA0-889B-E98A815F7EF4}" type="datetime1">
              <a:rPr lang="en-US"/>
              <a:pPr>
                <a:defRPr/>
              </a:pPr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B9CED-F098-4FD4-91B1-5894F5B9BB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6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12A18-FD65-4154-96A7-FC64007DA8FC}" type="datetime1">
              <a:rPr lang="en-US"/>
              <a:pPr>
                <a:defRPr/>
              </a:pPr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F51ED-C647-4F7F-9B22-2F4E2628A5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9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9B7D1-C5E5-4095-9339-E79F63E43056}" type="datetime1">
              <a:rPr lang="en-US"/>
              <a:pPr>
                <a:defRPr/>
              </a:pPr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B22CE-00B0-4855-A09F-E01BB91786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8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0F12-4474-4265-9949-460A73D265B7}" type="datetime1">
              <a:rPr lang="en-US"/>
              <a:pPr>
                <a:defRPr/>
              </a:pPr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98348-C8F6-4503-8DEC-11BC7CB8ED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6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0C5B-DC75-44A6-A163-27AB462C83A5}" type="datetime1">
              <a:rPr lang="en-US"/>
              <a:pPr>
                <a:defRPr/>
              </a:pPr>
              <a:t>5/20/2019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3754-7D73-4090-BE2A-F44DBAFE52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0A1E-844C-45C2-9117-9B2FE1CA8216}" type="datetime1">
              <a:rPr lang="en-US"/>
              <a:pPr>
                <a:defRPr/>
              </a:pPr>
              <a:t>5/20/2019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F4BDE-A144-4556-BE1E-695E1523FF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4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7991-9EA6-4691-AB51-992D73D17656}" type="datetime1">
              <a:rPr lang="en-US"/>
              <a:pPr>
                <a:defRPr/>
              </a:pPr>
              <a:t>5/20/2019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0F36F-2E75-4CAC-9135-DE4EEC91E7D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2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743F-E7E9-4650-8E4B-01507A771A39}" type="datetime1">
              <a:rPr lang="en-US"/>
              <a:pPr>
                <a:defRPr/>
              </a:pPr>
              <a:t>5/20/2019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CE0-FC11-41B2-B045-6929EB16EC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4B67B-2A80-4AC9-B56B-74A2925E8912}" type="datetime1">
              <a:rPr lang="en-US"/>
              <a:pPr>
                <a:defRPr/>
              </a:pPr>
              <a:t>5/20/2019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420CC-F6B2-41E2-AD45-691F7FF025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5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FB97A-6F24-444E-B455-77CA47449D62}" type="datetime1">
              <a:rPr lang="en-US"/>
              <a:pPr>
                <a:defRPr/>
              </a:pPr>
              <a:t>5/20/2019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5C714-2A3E-4052-9E42-000D5D8811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4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3FA9AC-8600-489B-B5BA-7CDE48FC4A75}" type="datetime1">
              <a:rPr lang="en-US"/>
              <a:pPr>
                <a:defRPr/>
              </a:pPr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246ABE-3BEB-4D72-BE3E-62198332D7B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8" r:id="rId12"/>
    <p:sldLayoutId id="2147483685" r:id="rId13"/>
    <p:sldLayoutId id="2147483689" r:id="rId14"/>
    <p:sldLayoutId id="2147483690" r:id="rId15"/>
    <p:sldLayoutId id="2147483686" r:id="rId16"/>
    <p:sldLayoutId id="2147483687" r:id="rId17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ctrTitle"/>
          </p:nvPr>
        </p:nvSpPr>
        <p:spPr>
          <a:xfrm>
            <a:off x="1155700" y="1447800"/>
            <a:ext cx="8824913" cy="2016125"/>
          </a:xfrm>
        </p:spPr>
        <p:txBody>
          <a:bodyPr/>
          <a:lstStyle/>
          <a:p>
            <a:pPr algn="ctr"/>
            <a:r>
              <a:rPr lang="pt-BR" altLang="pt-BR" sz="4800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 smtClean="0">
                <a:latin typeface="Edwardian Script ITC" panose="030303020407070D0804" pitchFamily="66" charset="0"/>
              </a:rPr>
            </a:br>
            <a:r>
              <a:rPr lang="pt-BR" altLang="pt-BR" sz="1800" dirty="0" smtClean="0"/>
              <a:t>Estado de São Paulo</a:t>
            </a:r>
            <a:br>
              <a:rPr lang="pt-BR" altLang="pt-BR" sz="1800" dirty="0" smtClean="0"/>
            </a:br>
            <a:r>
              <a:rPr lang="pt-BR" altLang="pt-BR" sz="4800" b="1" dirty="0" smtClean="0"/>
              <a:t/>
            </a:r>
            <a:br>
              <a:rPr lang="pt-BR" altLang="pt-BR" sz="4800" b="1" dirty="0" smtClean="0"/>
            </a:br>
            <a:r>
              <a:rPr lang="pt-BR" altLang="pt-BR" dirty="0" smtClean="0"/>
              <a:t>Audiência Pública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5700" y="3463925"/>
            <a:ext cx="8824913" cy="19319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2800" b="1" dirty="0" smtClean="0"/>
              <a:t>1º </a:t>
            </a:r>
            <a:r>
              <a:rPr lang="pt-BR" sz="2800" b="1" dirty="0"/>
              <a:t>Quadrimestre de </a:t>
            </a:r>
            <a:r>
              <a:rPr lang="pt-BR" sz="2800" b="1" dirty="0" smtClean="0"/>
              <a:t>2019</a:t>
            </a:r>
            <a:endParaRPr lang="pt-BR" sz="2800" dirty="0"/>
          </a:p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600" b="1" dirty="0"/>
              <a:t>(art. 9º, § 4º, da Lei Complementar Federal nº 101/00)</a:t>
            </a:r>
            <a:endParaRPr lang="pt-BR" sz="1600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pic>
        <p:nvPicPr>
          <p:cNvPr id="7173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4543425"/>
            <a:ext cx="2014537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3" y="2052638"/>
            <a:ext cx="9177156" cy="4195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DÍVIDA CONSOLIDADA</a:t>
            </a:r>
            <a:endParaRPr lang="pt-BR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890306"/>
              </p:ext>
            </p:extLst>
          </p:nvPr>
        </p:nvGraphicFramePr>
        <p:xfrm>
          <a:off x="1345476" y="2773363"/>
          <a:ext cx="8817429" cy="2755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92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6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41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75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01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31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RECEITA CORRENTE LÍQUIDA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EXERCÍCIO ANTERIOR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 smtClean="0">
                          <a:effectLst/>
                        </a:rPr>
                        <a:t>1º </a:t>
                      </a:r>
                      <a:r>
                        <a:rPr lang="pt-BR" sz="1300" b="1" dirty="0">
                          <a:effectLst/>
                        </a:rPr>
                        <a:t>QUADRIMESTRE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1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25.925.678,70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27.043.487,78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41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DÍVIDA CONSOLIDADA LÍQUIDA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</a:t>
                      </a:r>
                      <a:endParaRPr lang="pt-BR" sz="12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%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</a:t>
                      </a:r>
                      <a:endParaRPr lang="pt-BR" sz="12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%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01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4.023.746,41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15,52</a:t>
                      </a:r>
                      <a:endParaRPr lang="pt-BR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3.936.368,28</a:t>
                      </a:r>
                      <a:endParaRPr lang="pt-BR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14,56</a:t>
                      </a:r>
                      <a:endParaRPr lang="pt-BR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5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50" b="1" dirty="0">
                          <a:effectLst/>
                        </a:rPr>
                        <a:t>LIMITE LEGAL </a:t>
                      </a:r>
                      <a:r>
                        <a:rPr lang="pt-BR" sz="1250" b="1" spc="-10" dirty="0">
                          <a:effectLst/>
                        </a:rPr>
                        <a:t>(</a:t>
                      </a:r>
                      <a:r>
                        <a:rPr lang="pt-BR" sz="1250" b="1" spc="-10" dirty="0" err="1">
                          <a:effectLst/>
                        </a:rPr>
                        <a:t>ARTs</a:t>
                      </a:r>
                      <a:r>
                        <a:rPr lang="pt-BR" sz="1250" b="1" spc="-10" dirty="0">
                          <a:effectLst/>
                        </a:rPr>
                        <a:t> 3º E 4º - RESOLUÇÃO Nº 43 SENADO)</a:t>
                      </a:r>
                      <a:endParaRPr lang="pt-BR" sz="12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31.110.814,44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120,00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32.452.185,34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120,00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6420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3" y="1852613"/>
            <a:ext cx="11022012" cy="4702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CUMPRIMENTO DOS LIMITES CONSTITUCIONAIS COM SAÚDE E </a:t>
            </a:r>
            <a:r>
              <a:rPr lang="pt-BR" b="1" dirty="0" smtClean="0"/>
              <a:t>EDUCAÇÃO</a:t>
            </a: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b="1" u="sng" dirty="0" smtClean="0"/>
              <a:t>SAÚDE</a:t>
            </a: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39207"/>
              </p:ext>
            </p:extLst>
          </p:nvPr>
        </p:nvGraphicFramePr>
        <p:xfrm>
          <a:off x="2612571" y="2677886"/>
          <a:ext cx="6884126" cy="1125765"/>
        </p:xfrm>
        <a:graphic>
          <a:graphicData uri="http://schemas.openxmlformats.org/drawingml/2006/table">
            <a:tbl>
              <a:tblPr/>
              <a:tblGrid>
                <a:gridCol w="4077136">
                  <a:extLst>
                    <a:ext uri="{9D8B030D-6E8A-4147-A177-3AD203B41FA5}">
                      <a16:colId xmlns="" xmlns:a16="http://schemas.microsoft.com/office/drawing/2014/main" val="1935482167"/>
                    </a:ext>
                  </a:extLst>
                </a:gridCol>
                <a:gridCol w="1403495">
                  <a:extLst>
                    <a:ext uri="{9D8B030D-6E8A-4147-A177-3AD203B41FA5}">
                      <a16:colId xmlns="" xmlns:a16="http://schemas.microsoft.com/office/drawing/2014/main" val="1934170770"/>
                    </a:ext>
                  </a:extLst>
                </a:gridCol>
                <a:gridCol w="1403495">
                  <a:extLst>
                    <a:ext uri="{9D8B030D-6E8A-4147-A177-3AD203B41FA5}">
                      <a16:colId xmlns="" xmlns:a16="http://schemas.microsoft.com/office/drawing/2014/main" val="1706936198"/>
                    </a:ext>
                  </a:extLst>
                </a:gridCol>
              </a:tblGrid>
              <a:tr h="37525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Descrição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Limite Legal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Aplicado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3680167"/>
                  </a:ext>
                </a:extLst>
              </a:tr>
              <a:tr h="37525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Valor Aplicado com Recursos Próprios na Saúde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980.384,83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1.173.127,63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0592515"/>
                  </a:ext>
                </a:extLst>
              </a:tr>
              <a:tr h="37525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Percentual Aplicado em Saúde (%)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15%</a:t>
                      </a:r>
                      <a:endParaRPr lang="pt-BR" sz="14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17,95%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2434560"/>
                  </a:ext>
                </a:extLst>
              </a:tr>
            </a:tbl>
          </a:graphicData>
        </a:graphic>
      </p:graphicFrame>
      <p:sp>
        <p:nvSpPr>
          <p:cNvPr id="17429" name="Retângulo 6"/>
          <p:cNvSpPr>
            <a:spLocks noChangeArrowheads="1"/>
          </p:cNvSpPr>
          <p:nvPr/>
        </p:nvSpPr>
        <p:spPr bwMode="auto">
          <a:xfrm>
            <a:off x="5519738" y="3846513"/>
            <a:ext cx="127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pt-BR" altLang="pt-BR" b="1" u="sng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EDUCAÇÃO</a:t>
            </a:r>
            <a:endParaRPr lang="pt-BR" altLang="pt-BR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127349"/>
              </p:ext>
            </p:extLst>
          </p:nvPr>
        </p:nvGraphicFramePr>
        <p:xfrm>
          <a:off x="2612571" y="4254500"/>
          <a:ext cx="6884126" cy="933450"/>
        </p:xfrm>
        <a:graphic>
          <a:graphicData uri="http://schemas.openxmlformats.org/drawingml/2006/table">
            <a:tbl>
              <a:tblPr/>
              <a:tblGrid>
                <a:gridCol w="4077136">
                  <a:extLst>
                    <a:ext uri="{9D8B030D-6E8A-4147-A177-3AD203B41FA5}">
                      <a16:colId xmlns="" xmlns:a16="http://schemas.microsoft.com/office/drawing/2014/main" val="442428624"/>
                    </a:ext>
                  </a:extLst>
                </a:gridCol>
                <a:gridCol w="1403495">
                  <a:extLst>
                    <a:ext uri="{9D8B030D-6E8A-4147-A177-3AD203B41FA5}">
                      <a16:colId xmlns="" xmlns:a16="http://schemas.microsoft.com/office/drawing/2014/main" val="1355880454"/>
                    </a:ext>
                  </a:extLst>
                </a:gridCol>
                <a:gridCol w="1403495">
                  <a:extLst>
                    <a:ext uri="{9D8B030D-6E8A-4147-A177-3AD203B41FA5}">
                      <a16:colId xmlns="" xmlns:a16="http://schemas.microsoft.com/office/drawing/2014/main" val="1105101981"/>
                    </a:ext>
                  </a:extLst>
                </a:gridCol>
              </a:tblGrid>
              <a:tr h="30797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Descrição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Limite Legal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Aplicado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8484985"/>
                  </a:ext>
                </a:extLst>
              </a:tr>
              <a:tr h="31750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Valor Aplicado no Ensino (Art. 212 CF)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1.633.974,72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1.791.205,21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7001575"/>
                  </a:ext>
                </a:extLst>
              </a:tr>
              <a:tr h="30797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Percentual Aplicado no Ensino (%)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25%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27,41%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729808"/>
                  </a:ext>
                </a:extLst>
              </a:tr>
            </a:tbl>
          </a:graphicData>
        </a:graphic>
      </p:graphicFrame>
      <p:sp>
        <p:nvSpPr>
          <p:cNvPr id="17448" name="Retângulo 8"/>
          <p:cNvSpPr>
            <a:spLocks noChangeArrowheads="1"/>
          </p:cNvSpPr>
          <p:nvPr/>
        </p:nvSpPr>
        <p:spPr bwMode="auto">
          <a:xfrm>
            <a:off x="5670550" y="5183188"/>
            <a:ext cx="973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pt-BR" altLang="pt-BR" b="1" u="sng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FUNDEB</a:t>
            </a:r>
            <a:endParaRPr lang="pt-BR" altLang="pt-BR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482085"/>
              </p:ext>
            </p:extLst>
          </p:nvPr>
        </p:nvGraphicFramePr>
        <p:xfrm>
          <a:off x="2612571" y="5551488"/>
          <a:ext cx="6884126" cy="1004889"/>
        </p:xfrm>
        <a:graphic>
          <a:graphicData uri="http://schemas.openxmlformats.org/drawingml/2006/table">
            <a:tbl>
              <a:tblPr/>
              <a:tblGrid>
                <a:gridCol w="4077136">
                  <a:extLst>
                    <a:ext uri="{9D8B030D-6E8A-4147-A177-3AD203B41FA5}">
                      <a16:colId xmlns="" xmlns:a16="http://schemas.microsoft.com/office/drawing/2014/main" val="1050658137"/>
                    </a:ext>
                  </a:extLst>
                </a:gridCol>
                <a:gridCol w="1403495">
                  <a:extLst>
                    <a:ext uri="{9D8B030D-6E8A-4147-A177-3AD203B41FA5}">
                      <a16:colId xmlns="" xmlns:a16="http://schemas.microsoft.com/office/drawing/2014/main" val="1297149213"/>
                    </a:ext>
                  </a:extLst>
                </a:gridCol>
                <a:gridCol w="1403495">
                  <a:extLst>
                    <a:ext uri="{9D8B030D-6E8A-4147-A177-3AD203B41FA5}">
                      <a16:colId xmlns="" xmlns:a16="http://schemas.microsoft.com/office/drawing/2014/main" val="3222184207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Descrição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Limite Legal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Aplicado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8278538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Valor Aplicado no Magistério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725.375,69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893.049,22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0182802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Percentual Aplicado com o Magistério (%)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60%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73,87%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7280709"/>
                  </a:ext>
                </a:extLst>
              </a:tr>
            </a:tbl>
          </a:graphicData>
        </a:graphic>
      </p:graphicFrame>
      <p:sp>
        <p:nvSpPr>
          <p:cNvPr id="1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7468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3" y="1852614"/>
            <a:ext cx="11074400" cy="428693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2200" b="1" dirty="0" smtClean="0"/>
              <a:t>PUBLICAÇÕES</a:t>
            </a:r>
            <a:r>
              <a:rPr lang="pt-BR" b="1" dirty="0" smtClean="0"/>
              <a:t> </a:t>
            </a:r>
          </a:p>
          <a:p>
            <a:pPr marL="0" indent="0" fontAlgn="auto"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 smtClean="0"/>
              <a:t>۷</a:t>
            </a:r>
            <a:r>
              <a:rPr lang="pt-BR" sz="1900" i="1" dirty="0" smtClean="0"/>
              <a:t>  </a:t>
            </a:r>
            <a:r>
              <a:rPr lang="pt-BR" sz="1900" i="1" dirty="0"/>
              <a:t>	Relatório de Gestão Fiscal – RGF do </a:t>
            </a:r>
            <a:r>
              <a:rPr lang="pt-BR" sz="1900" i="1" dirty="0" smtClean="0"/>
              <a:t>1º Quadrimestre/2019.</a:t>
            </a:r>
            <a:endParaRPr lang="pt-BR" sz="1900" dirty="0"/>
          </a:p>
          <a:p>
            <a:pPr marL="0" indent="0" fontAlgn="auto"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i="1" dirty="0"/>
              <a:t> 	Relatório Resumido da Execução Orçamentária - RREO </a:t>
            </a:r>
            <a:r>
              <a:rPr lang="pt-BR" sz="1900" i="1" dirty="0" smtClean="0"/>
              <a:t>2º Bimestre/2019.</a:t>
            </a:r>
            <a:endParaRPr lang="pt-BR" sz="1900" dirty="0"/>
          </a:p>
          <a:p>
            <a:pPr marL="0" indent="0" fontAlgn="auto"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 smtClean="0"/>
              <a:t>۷</a:t>
            </a:r>
            <a:r>
              <a:rPr lang="pt-BR" sz="1900" i="1" dirty="0" smtClean="0"/>
              <a:t> 	Relatórios </a:t>
            </a:r>
            <a:r>
              <a:rPr lang="pt-BR" sz="1900" i="1" dirty="0"/>
              <a:t>publicados no jornal “Diário de Taubaté” Edição </a:t>
            </a:r>
            <a:r>
              <a:rPr lang="pt-BR" sz="1900" i="1" dirty="0" smtClean="0"/>
              <a:t>nº</a:t>
            </a:r>
            <a:r>
              <a:rPr lang="pt-BR" sz="1900" i="1" dirty="0" smtClean="0"/>
              <a:t>. </a:t>
            </a:r>
            <a:r>
              <a:rPr lang="pt-BR" sz="1900" i="1" dirty="0"/>
              <a:t>13.122, págs. 2B, 3B, 4B e </a:t>
            </a:r>
            <a:r>
              <a:rPr lang="pt-BR" sz="1900" i="1" dirty="0" smtClean="0"/>
              <a:t>	5B </a:t>
            </a:r>
            <a:r>
              <a:rPr lang="pt-BR" sz="1900" i="1" dirty="0"/>
              <a:t>de 17/05/2019</a:t>
            </a:r>
            <a:endParaRPr lang="pt-BR" sz="1900" dirty="0"/>
          </a:p>
          <a:p>
            <a:pPr marL="0" indent="0" fontAlgn="auto"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 smtClean="0"/>
              <a:t>۷</a:t>
            </a:r>
            <a:r>
              <a:rPr lang="pt-BR" sz="1900" i="1" dirty="0" smtClean="0"/>
              <a:t> 	Encaminhamento </a:t>
            </a:r>
            <a:r>
              <a:rPr lang="pt-BR" sz="1900" i="1" dirty="0"/>
              <a:t>das publicações dos relatórios da RREO e do RGF ao sistema AUDESP </a:t>
            </a:r>
            <a:endParaRPr lang="pt-BR" sz="1900" i="1" dirty="0" smtClean="0"/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900" i="1" dirty="0" smtClean="0"/>
              <a:t>	no </a:t>
            </a:r>
            <a:r>
              <a:rPr lang="pt-BR" sz="1900" i="1" dirty="0"/>
              <a:t>dia </a:t>
            </a:r>
            <a:r>
              <a:rPr lang="pt-BR" sz="1900" i="1" dirty="0" smtClean="0"/>
              <a:t>17/05/2019</a:t>
            </a:r>
            <a:r>
              <a:rPr lang="pt-BR" sz="1900" i="1" dirty="0" smtClean="0"/>
              <a:t>.</a:t>
            </a:r>
            <a:endParaRPr lang="pt-BR" sz="1900" dirty="0" smtClean="0"/>
          </a:p>
          <a:p>
            <a:pPr marL="0" indent="0" fontAlgn="auto"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ar-SA" dirty="0" smtClean="0"/>
              <a:t>۷</a:t>
            </a:r>
            <a:r>
              <a:rPr lang="pt-BR" b="1" i="1" dirty="0" smtClean="0"/>
              <a:t> 	</a:t>
            </a:r>
            <a:r>
              <a:rPr lang="pt-BR" i="1" dirty="0" smtClean="0"/>
              <a:t>Edital </a:t>
            </a:r>
            <a:r>
              <a:rPr lang="pt-BR" i="1" dirty="0"/>
              <a:t>de audiência publicado no jornal “Diário de Taubaté” nº </a:t>
            </a:r>
            <a:r>
              <a:rPr lang="pt-BR" sz="1900" i="1" dirty="0"/>
              <a:t>13.115, pág. 2B de </a:t>
            </a:r>
            <a:r>
              <a:rPr lang="pt-BR" sz="1900" i="1" dirty="0" smtClean="0"/>
              <a:t>	08/05/2019</a:t>
            </a:r>
            <a:r>
              <a:rPr lang="pt-BR" i="1" dirty="0" smtClean="0"/>
              <a:t>.</a:t>
            </a:r>
            <a:endParaRPr lang="pt-BR" b="1" dirty="0" smtClean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b="1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859713" y="6248400"/>
            <a:ext cx="3860800" cy="304800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8436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3" y="2052639"/>
            <a:ext cx="11045144" cy="3956276"/>
          </a:xfrm>
        </p:spPr>
        <p:txBody>
          <a:bodyPr rtlCol="0">
            <a:normAutofit/>
          </a:bodyPr>
          <a:lstStyle/>
          <a:p>
            <a:pPr fontAlgn="auto"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2200" b="1" dirty="0"/>
              <a:t>RESULTADO APURADO - CUMPRIMENTO DOS LIMITES E PRAZOS </a:t>
            </a:r>
            <a:r>
              <a:rPr lang="pt-BR" sz="2200" b="1" dirty="0" smtClean="0"/>
              <a:t>LEGAIS</a:t>
            </a:r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2200" dirty="0"/>
              <a:t> </a:t>
            </a:r>
            <a:r>
              <a:rPr lang="ar-SA" dirty="0" smtClean="0"/>
              <a:t>۷</a:t>
            </a:r>
            <a:r>
              <a:rPr lang="pt-BR" dirty="0" smtClean="0"/>
              <a:t>   </a:t>
            </a:r>
            <a:r>
              <a:rPr lang="pt-BR" sz="1900" i="1" dirty="0"/>
              <a:t>O Município está com as finanças em equilíbrio.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i="1" dirty="0"/>
              <a:t>    O Município cumpriu os limites para gastos com pessoal.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i="1" dirty="0"/>
              <a:t>    Cumpriu os limites para Dívidas de Longo Prazo.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i="1" dirty="0"/>
              <a:t>    Publicação do Relatório de Gestão Fiscal – RGF do </a:t>
            </a:r>
            <a:r>
              <a:rPr lang="pt-BR" sz="1900" i="1" dirty="0" smtClean="0"/>
              <a:t>1º Quadrimestre/2019.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i="1" dirty="0"/>
              <a:t>    Publicação do Relatório Resumido da Execução Orçamentária – RREO </a:t>
            </a:r>
            <a:r>
              <a:rPr lang="pt-BR" sz="1900" i="1" dirty="0" smtClean="0"/>
              <a:t>2º Bimestre/2019.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 smtClean="0"/>
              <a:t>۷</a:t>
            </a:r>
            <a:r>
              <a:rPr lang="pt-BR" sz="1900" i="1" dirty="0" smtClean="0"/>
              <a:t>    O </a:t>
            </a:r>
            <a:r>
              <a:rPr lang="pt-BR" sz="1900" i="1" dirty="0"/>
              <a:t>Município comprovou a aplicação dos valores previstos na Constituição Federal </a:t>
            </a:r>
            <a:r>
              <a:rPr lang="pt-BR" sz="1900" i="1" dirty="0" smtClean="0"/>
              <a:t>com</a:t>
            </a:r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900" i="1" dirty="0" smtClean="0"/>
              <a:t>	Saúde </a:t>
            </a:r>
            <a:r>
              <a:rPr lang="pt-BR" sz="1900" i="1" dirty="0"/>
              <a:t>e Educação (inclusive Fundeb).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9460" name="Título 2"/>
          <p:cNvSpPr>
            <a:spLocks noGrp="1"/>
          </p:cNvSpPr>
          <p:nvPr>
            <p:ph type="title"/>
          </p:nvPr>
        </p:nvSpPr>
        <p:spPr>
          <a:xfrm>
            <a:off x="646113" y="465138"/>
            <a:ext cx="9404350" cy="1401762"/>
          </a:xfrm>
        </p:spPr>
        <p:txBody>
          <a:bodyPr/>
          <a:lstStyle/>
          <a:p>
            <a:pPr algn="ctr"/>
            <a:r>
              <a:rPr lang="pt-BR" altLang="pt-BR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smtClean="0">
                <a:latin typeface="Edwardian Script ITC" panose="030303020407070D0804" pitchFamily="66" charset="0"/>
              </a:rPr>
              <a:t/>
            </a:r>
            <a:br>
              <a:rPr lang="pt-BR" altLang="pt-BR" b="1" smtClean="0">
                <a:latin typeface="Edwardian Script ITC" panose="030303020407070D0804" pitchFamily="66" charset="0"/>
              </a:rPr>
            </a:br>
            <a:r>
              <a:rPr lang="pt-BR" altLang="pt-BR" sz="1500" smtClean="0"/>
              <a:t>Estado de São Paulo</a:t>
            </a:r>
            <a:r>
              <a:rPr lang="pt-BR" altLang="pt-BR" b="1" smtClean="0"/>
              <a:t/>
            </a:r>
            <a:br>
              <a:rPr lang="pt-BR" altLang="pt-BR" b="1" smtClean="0"/>
            </a:br>
            <a:endParaRPr lang="pt-BR" altLang="pt-BR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3" y="3025775"/>
            <a:ext cx="8947150" cy="3222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4000" dirty="0" smtClean="0"/>
              <a:t>Agradeço a presença de todos!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sz="4000" dirty="0"/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3200" dirty="0" smtClean="0"/>
              <a:t>Roberto </a:t>
            </a:r>
            <a:r>
              <a:rPr lang="pt-BR" sz="3200" dirty="0" err="1" smtClean="0"/>
              <a:t>Giunta</a:t>
            </a:r>
            <a:r>
              <a:rPr lang="pt-BR" sz="4000" dirty="0" smtClean="0"/>
              <a:t> </a:t>
            </a:r>
            <a:endParaRPr lang="pt-BR" sz="4000" dirty="0"/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400" i="1" dirty="0" smtClean="0"/>
              <a:t>roberto_giunta@yahoo.com.br</a:t>
            </a: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46113" y="1852613"/>
            <a:ext cx="10856912" cy="4721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AVALIAÇÃO DO CUMPRIMENTO DAS METAS </a:t>
            </a:r>
            <a:r>
              <a:rPr lang="pt-BR" b="1" dirty="0" smtClean="0"/>
              <a:t>FISCAIS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i="1" dirty="0"/>
              <a:t>Aos </a:t>
            </a:r>
            <a:r>
              <a:rPr lang="pt-BR" i="1" dirty="0" smtClean="0"/>
              <a:t>vinte e um </a:t>
            </a:r>
            <a:r>
              <a:rPr lang="pt-BR" i="1" dirty="0" smtClean="0"/>
              <a:t>dias </a:t>
            </a:r>
            <a:r>
              <a:rPr lang="pt-BR" i="1" dirty="0"/>
              <a:t>do mês de </a:t>
            </a:r>
            <a:r>
              <a:rPr lang="pt-BR" i="1" dirty="0" smtClean="0"/>
              <a:t>maio </a:t>
            </a:r>
            <a:r>
              <a:rPr lang="pt-BR" i="1" dirty="0"/>
              <a:t>de </a:t>
            </a:r>
            <a:r>
              <a:rPr lang="pt-BR" i="1" dirty="0" smtClean="0"/>
              <a:t>2019, </a:t>
            </a:r>
            <a:r>
              <a:rPr lang="pt-BR" i="1" dirty="0"/>
              <a:t>com início às </a:t>
            </a:r>
            <a:r>
              <a:rPr lang="pt-BR" i="1" dirty="0" smtClean="0"/>
              <a:t>15:00 </a:t>
            </a:r>
            <a:r>
              <a:rPr lang="pt-BR" i="1" dirty="0"/>
              <a:t>horas, na Câmara Municipal, em atendimento ao disposto no parágrafo 4º, Art. 9º da Lei de Responsabilidade Fiscal – Lei Complementar 101/2000 – a Prefeitura Municipal de Natividade da Serra, por sua Diretoria de Finanças, apresenta à Comissão de Orçamento e Finanças da Câmara Municipal e aos interessados que compareceram à reunião, o RESULTADO DA EXECUÇÃO DAS METAS FISCAIS do </a:t>
            </a:r>
            <a:r>
              <a:rPr lang="pt-BR" b="1" i="1" dirty="0" smtClean="0"/>
              <a:t>Primeiro </a:t>
            </a:r>
            <a:r>
              <a:rPr lang="pt-BR" b="1" i="1" dirty="0" smtClean="0"/>
              <a:t>Quadrimestre </a:t>
            </a:r>
            <a:r>
              <a:rPr lang="pt-BR" b="1" i="1" dirty="0"/>
              <a:t>de </a:t>
            </a:r>
            <a:r>
              <a:rPr lang="pt-BR" b="1" i="1" dirty="0" smtClean="0"/>
              <a:t>2019</a:t>
            </a:r>
            <a:r>
              <a:rPr lang="pt-BR" i="1" dirty="0" smtClean="0"/>
              <a:t> </a:t>
            </a:r>
            <a:r>
              <a:rPr lang="pt-BR" i="1" dirty="0"/>
              <a:t>do Município de Natividade da Serra</a:t>
            </a:r>
            <a:r>
              <a:rPr lang="pt-BR" i="1" dirty="0" smtClean="0"/>
              <a:t>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i="1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</p:txBody>
      </p:sp>
      <p:sp>
        <p:nvSpPr>
          <p:cNvPr id="2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587" y="4625009"/>
            <a:ext cx="8468137" cy="1789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smtClean="0">
                <a:latin typeface="Edwardian Script ITC" panose="030303020407070D0804" pitchFamily="66" charset="0"/>
              </a:rPr>
              <a:t/>
            </a:r>
            <a:br>
              <a:rPr lang="pt-BR" altLang="pt-BR" b="1" smtClean="0">
                <a:latin typeface="Edwardian Script ITC" panose="030303020407070D0804" pitchFamily="66" charset="0"/>
              </a:rPr>
            </a:br>
            <a:r>
              <a:rPr lang="pt-BR" altLang="pt-BR" sz="1600" smtClean="0"/>
              <a:t>Estado de São Paulo</a:t>
            </a:r>
            <a:r>
              <a:rPr lang="pt-BR" altLang="pt-BR" b="1" smtClean="0"/>
              <a:t/>
            </a:r>
            <a:br>
              <a:rPr lang="pt-BR" altLang="pt-BR" b="1" smtClean="0"/>
            </a:br>
            <a:endParaRPr lang="pt-BR" altLang="pt-BR" smtClean="0"/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501650" y="2052638"/>
            <a:ext cx="10652125" cy="4195762"/>
          </a:xfrm>
        </p:spPr>
        <p:txBody>
          <a:bodyPr/>
          <a:lstStyle/>
          <a:p>
            <a:pPr algn="just"/>
            <a:r>
              <a:rPr lang="pt-BR" altLang="pt-BR" i="1" smtClean="0"/>
              <a:t>A Audiência Pública é um dos instrumentos de transparência da Gestão Fiscal, e deve ser amplamente divulgada, para que haja a devida participação popular na Administração Pública. </a:t>
            </a:r>
            <a:endParaRPr lang="pt-BR" altLang="pt-BR" smtClean="0"/>
          </a:p>
          <a:p>
            <a:endParaRPr lang="pt-BR" altLang="pt-BR" smtClean="0"/>
          </a:p>
        </p:txBody>
      </p:sp>
      <p:pic>
        <p:nvPicPr>
          <p:cNvPr id="9220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52" y="3389313"/>
            <a:ext cx="9637619" cy="225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3" y="2052638"/>
            <a:ext cx="10790237" cy="4195762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CUMPRIMENTO DAS METAS </a:t>
            </a:r>
            <a:r>
              <a:rPr lang="pt-BR" b="1" dirty="0" smtClean="0"/>
              <a:t>FISCAIS</a:t>
            </a:r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i="1" dirty="0"/>
              <a:t>Com relação ao cumprimento das Metas Fiscais, os principais objetivos do Município na Audiência Pública são: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ar-SA" b="1" dirty="0"/>
              <a:t> </a:t>
            </a:r>
            <a:r>
              <a:rPr lang="pt-BR" b="1" dirty="0"/>
              <a:t>  </a:t>
            </a:r>
            <a:r>
              <a:rPr lang="pt-BR" b="1" i="1" dirty="0"/>
              <a:t>Demonstrar as receitas arrecadadas no período, comparadas com a sua previsão;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  Demonstrar as despesas realizadas executadas no exercício;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  Comparar as Receitas e Despesas do exercício;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  Demonstrar e analisar as metas de Resultado Primário e Resultado Nominal;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  Comparar as Metas e as Dívidas do município;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  Avaliar os índices legais de aplicação de despesas com pessoal e os previstos na </a:t>
            </a:r>
            <a:r>
              <a:rPr lang="pt-BR" b="1" i="1" dirty="0" smtClean="0"/>
              <a:t>	Constituição </a:t>
            </a:r>
            <a:r>
              <a:rPr lang="pt-BR" b="1" i="1" dirty="0"/>
              <a:t>Federal em Saúde e Educação.</a:t>
            </a:r>
            <a:endParaRPr lang="pt-BR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0244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smtClean="0">
                <a:latin typeface="Edwardian Script ITC" panose="030303020407070D0804" pitchFamily="66" charset="0"/>
              </a:rPr>
              <a:t/>
            </a:r>
            <a:br>
              <a:rPr lang="pt-BR" altLang="pt-BR" b="1" smtClean="0">
                <a:latin typeface="Edwardian Script ITC" panose="030303020407070D0804" pitchFamily="66" charset="0"/>
              </a:rPr>
            </a:br>
            <a:r>
              <a:rPr lang="pt-BR" altLang="pt-BR" sz="1500" smtClean="0"/>
              <a:t>Estado de São Paulo</a:t>
            </a:r>
            <a:r>
              <a:rPr lang="pt-BR" altLang="pt-BR" b="1" smtClean="0"/>
              <a:t/>
            </a:r>
            <a:br>
              <a:rPr lang="pt-BR" altLang="pt-BR" b="1" smtClean="0"/>
            </a:br>
            <a:endParaRPr lang="pt-BR" altLang="pt-BR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3" y="2039938"/>
            <a:ext cx="10971212" cy="450215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b="1" dirty="0"/>
              <a:t> </a:t>
            </a:r>
            <a:r>
              <a:rPr lang="pt-BR" b="1" dirty="0" smtClean="0"/>
              <a:t>A </a:t>
            </a:r>
            <a:r>
              <a:rPr lang="pt-BR" b="1" dirty="0"/>
              <a:t>IMPORTÂNCIA DO CUMPRIMENTO DOS PRAZOS</a:t>
            </a:r>
            <a:endParaRPr lang="pt-BR" dirty="0"/>
          </a:p>
          <a:p>
            <a:pPr marL="0" indent="0" algn="just" fontAlgn="auto"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b="1" dirty="0"/>
              <a:t> </a:t>
            </a:r>
            <a:r>
              <a:rPr lang="pt-BR" i="1" dirty="0" smtClean="0"/>
              <a:t>O </a:t>
            </a:r>
            <a:r>
              <a:rPr lang="pt-BR" i="1" dirty="0"/>
              <a:t>envio correto de dados </a:t>
            </a:r>
            <a:r>
              <a:rPr lang="pt-BR" i="1" dirty="0" smtClean="0"/>
              <a:t>e </a:t>
            </a:r>
            <a:r>
              <a:rPr lang="pt-BR" i="1" dirty="0"/>
              <a:t>dentro do prazo estabelecido por lei (Relatório Resumido da Execução Orçamentária – RREO e Relatório de Gestão Fiscal- RGF), evita que o Município seja impedido de receber transferências voluntárias e contratar operações de crédito. 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i="1" dirty="0"/>
              <a:t>E mais importante: demonstra que o gestor está atuando de acordo com os princípios preconizados na Lei de Responsabilidade Fiscal, oferecendo à sociedade a transparência das informações necessárias ao controle social</a:t>
            </a:r>
            <a:r>
              <a:rPr lang="pt-BR" i="1" dirty="0" smtClean="0"/>
              <a:t>.</a:t>
            </a:r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ANÁLISE DO RESULTADO BRUTO DA EXECUÇÃO ORÇAMENTÁRIA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i="1" dirty="0" smtClean="0"/>
              <a:t>O </a:t>
            </a:r>
            <a:r>
              <a:rPr lang="pt-BR" i="1" dirty="0"/>
              <a:t>Resultado Bruto da Execução Orçamentária analisa os comportamentos das Receitas e das Despesas Orçamentárias. O quadro abaixo demonstra que a Receita Bruta do exercício comportou-se de acordo com as previsões contidas no PPA, na LDO e na LOA, demonstrados desta forma</a:t>
            </a:r>
            <a:r>
              <a:rPr lang="pt-BR" i="1" dirty="0" smtClean="0"/>
              <a:t>:</a:t>
            </a:r>
            <a:endParaRPr lang="pt-BR" dirty="0"/>
          </a:p>
          <a:p>
            <a:pPr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1268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Espaço Reservado para Conteúdo 3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4842163"/>
              </p:ext>
            </p:extLst>
          </p:nvPr>
        </p:nvGraphicFramePr>
        <p:xfrm>
          <a:off x="496389" y="2097088"/>
          <a:ext cx="5368835" cy="45354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843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61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25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57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2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</a:rPr>
                        <a:t>(A)  RECEITAS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chemeClr val="bg1"/>
                          </a:solidFill>
                          <a:effectLst/>
                        </a:rPr>
                        <a:t>PREVISTA </a:t>
                      </a: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ANUAL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ARRECADADA NO PERÍODO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ÍNDICE %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RECEITAS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27.733.600,00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8.963.598,49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32,32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RECEITA TRIBUTÁRIA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1.245.000,00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275.518,05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22,13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RECEITA DE CONTRIBUIÇÕES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150.000,00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39.512,46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26,34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RECEITA PATRIMONIAL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156.800,00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27.712,45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17,67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RECEITA DE SERVIÇOS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200,00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TRANSFERÊNCIAS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29.790.400,00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9.809.138,94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32,93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(CONTAS REDUTORAS)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(3.676.800,00)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(1.259.548,71)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34,26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OUTRAS RECEITAS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68.000,00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71.265,30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104,80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RECEITAS DE CAPITAL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263.700,00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180.000,00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68,26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TRANSFERÊNCIAS DE CAPITAL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263.700,00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180.000,00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68,26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spc="5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DA RECEITA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27.997.300,00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9.143.598,49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32,66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5" name="Espaço Reservado para Conteúdo 3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6539290"/>
              </p:ext>
            </p:extLst>
          </p:nvPr>
        </p:nvGraphicFramePr>
        <p:xfrm>
          <a:off x="6097587" y="2097088"/>
          <a:ext cx="5658984" cy="40560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287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20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20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48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</a:rPr>
                        <a:t>(B)  DESPESAS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AUTORIZADA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ANUAL (Atualizada)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 LIQUIDADA NO PERIODO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ÍNDICE %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DESPESAS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27.030.500,00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7.141.404,57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26,42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PESSOAL E ENCARGOS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14.674.500,00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4.414.622,37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30,08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JUROS E ENCARGOS DA DÍVIDA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OUTRAS DESPESAS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12.355.000,00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2.726.782,20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22,07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DESPESAS DE CAPITAL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1.726.548,34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489.987,48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28,38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INVESTIMENTOS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1.406.548,34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402.609,35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28,62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AMORTIZAÇÃO DA DÍVIDA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320.000,00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87.378,13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27,31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RESERVA DE CONTINGÊNCIA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140.251,66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spc="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DA DESPESA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28.897.300,00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7.631.392,05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26,41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6" name="Tabe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409798"/>
              </p:ext>
            </p:extLst>
          </p:nvPr>
        </p:nvGraphicFramePr>
        <p:xfrm>
          <a:off x="6001554" y="6265579"/>
          <a:ext cx="5755016" cy="3254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15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55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4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5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spc="50" dirty="0">
                          <a:effectLst/>
                        </a:rPr>
                        <a:t>RESULTADO ORÇAMENTÁRIO  (</a:t>
                      </a:r>
                      <a:r>
                        <a:rPr lang="pt-BR" sz="1200" spc="50" dirty="0" smtClean="0">
                          <a:effectLst/>
                        </a:rPr>
                        <a:t>A-B) = SUPERAVIT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1.512.206,44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16,54%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120936" y="6553199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2425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Espaço Reservado para Conteú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155527"/>
              </p:ext>
            </p:extLst>
          </p:nvPr>
        </p:nvGraphicFramePr>
        <p:xfrm>
          <a:off x="146050" y="2528888"/>
          <a:ext cx="5949950" cy="30881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576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78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66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79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7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</a:rPr>
                        <a:t>(C)  RECEITAS </a:t>
                      </a: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FISCAIS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PREVISTA NO QUADRIMESTRE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REALIZADA NO QUADRIMESTRE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ÍNDICE %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0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RECEITAS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9.244.531,88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8.963.598,49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96,96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0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 RECEITAS DE CAPITAL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87.899,96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180.000,00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104,78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0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cap="small" dirty="0">
                          <a:solidFill>
                            <a:schemeClr val="bg1"/>
                          </a:solidFill>
                          <a:effectLst/>
                        </a:rPr>
                        <a:t>SUBTOTAL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9.332.431,84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9.143.598,49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97,98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9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cap="small" dirty="0">
                          <a:solidFill>
                            <a:schemeClr val="bg1"/>
                          </a:solidFill>
                          <a:effectLst/>
                        </a:rPr>
                        <a:t>DEDUÇÕES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7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( - ) </a:t>
                      </a:r>
                      <a:r>
                        <a:rPr lang="pt-BR" sz="1100" cap="small">
                          <a:solidFill>
                            <a:schemeClr val="bg1"/>
                          </a:solidFill>
                          <a:effectLst/>
                        </a:rPr>
                        <a:t>RENDAS DE APLICAÇÕES FINANCEIRAS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35.833,33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11.061,44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30,87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0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spc="50" dirty="0">
                          <a:solidFill>
                            <a:schemeClr val="bg1"/>
                          </a:solidFill>
                          <a:effectLst/>
                        </a:rPr>
                        <a:t>RECEITA FISCAL </a:t>
                      </a:r>
                      <a:r>
                        <a:rPr lang="pt-BR" sz="1100" spc="50" dirty="0" smtClean="0">
                          <a:solidFill>
                            <a:schemeClr val="bg1"/>
                          </a:solidFill>
                          <a:effectLst/>
                        </a:rPr>
                        <a:t>LÍQUIDA  (C)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9.296.598,51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9.132.537,05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98,24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356" name="Retângulo 14"/>
          <p:cNvSpPr>
            <a:spLocks noChangeArrowheads="1"/>
          </p:cNvSpPr>
          <p:nvPr/>
        </p:nvSpPr>
        <p:spPr bwMode="auto">
          <a:xfrm>
            <a:off x="3549650" y="1852613"/>
            <a:ext cx="4002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ANÁLISE DO RESULTADO PRIMÁRIO</a:t>
            </a:r>
            <a:endParaRPr lang="pt-BR" altLang="pt-BR"/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014927"/>
              </p:ext>
            </p:extLst>
          </p:nvPr>
        </p:nvGraphicFramePr>
        <p:xfrm>
          <a:off x="6148252" y="2528884"/>
          <a:ext cx="5949950" cy="3408274"/>
        </p:xfrm>
        <a:graphic>
          <a:graphicData uri="http://schemas.openxmlformats.org/drawingml/2006/table">
            <a:tbl>
              <a:tblPr/>
              <a:tblGrid>
                <a:gridCol w="2657475">
                  <a:extLst>
                    <a:ext uri="{9D8B030D-6E8A-4147-A177-3AD203B41FA5}">
                      <a16:colId xmlns="" xmlns:a16="http://schemas.microsoft.com/office/drawing/2014/main" val="784087360"/>
                    </a:ext>
                  </a:extLst>
                </a:gridCol>
                <a:gridCol w="1316037">
                  <a:extLst>
                    <a:ext uri="{9D8B030D-6E8A-4147-A177-3AD203B41FA5}">
                      <a16:colId xmlns="" xmlns:a16="http://schemas.microsoft.com/office/drawing/2014/main" val="3251676485"/>
                    </a:ext>
                  </a:extLst>
                </a:gridCol>
                <a:gridCol w="1246188">
                  <a:extLst>
                    <a:ext uri="{9D8B030D-6E8A-4147-A177-3AD203B41FA5}">
                      <a16:colId xmlns="" xmlns:a16="http://schemas.microsoft.com/office/drawing/2014/main" val="1362712670"/>
                    </a:ext>
                  </a:extLst>
                </a:gridCol>
                <a:gridCol w="730250">
                  <a:extLst>
                    <a:ext uri="{9D8B030D-6E8A-4147-A177-3AD203B41FA5}">
                      <a16:colId xmlns="" xmlns:a16="http://schemas.microsoft.com/office/drawing/2014/main" val="3825940438"/>
                    </a:ext>
                  </a:extLst>
                </a:gridCol>
              </a:tblGrid>
              <a:tr h="48122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(D)  DESPESAS FISCAIS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 PERIODO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LIQUIDADA NO PERIODO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ÍNDICE %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4146376"/>
                  </a:ext>
                </a:extLst>
              </a:tr>
              <a:tr h="299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DESPESAS CORRENTES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8.327.564,38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7.390.147,12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88,74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4436138"/>
                  </a:ext>
                </a:extLst>
              </a:tr>
              <a:tr h="24061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DEDUÇÕES 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4831170"/>
                  </a:ext>
                </a:extLst>
              </a:tr>
              <a:tr h="299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( - ) JUROS E ENCARGOS DA DÍVIDA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313,50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3793959"/>
                  </a:ext>
                </a:extLst>
              </a:tr>
              <a:tr h="299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SUBTOTAL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8.327.250,88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7.390.147,12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88,75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0529018"/>
                  </a:ext>
                </a:extLst>
              </a:tr>
              <a:tr h="299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DESPESAS DE CAPITAL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535.230,00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489.987,48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91,55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6988163"/>
                  </a:ext>
                </a:extLst>
              </a:tr>
              <a:tr h="24061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DEDUÇÕES 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3094290"/>
                  </a:ext>
                </a:extLst>
              </a:tr>
              <a:tr h="299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( - ) AMORTIZAÇÃO DA DÍVIDA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100.320,00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87.378,13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87,10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2301162"/>
                  </a:ext>
                </a:extLst>
              </a:tr>
              <a:tr h="299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SUBTOTAL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434.910,00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402.609,35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92,57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0847141"/>
                  </a:ext>
                </a:extLst>
              </a:tr>
              <a:tr h="352741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DESPESA FISCAL LÍQUIDA  (D)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8.762.160,88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7.792.756,47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88,94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0973643"/>
                  </a:ext>
                </a:extLst>
              </a:tr>
              <a:tr h="299012">
                <a:tc grid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RESULTADO PRIMÁRIO   (C – D)  = SUPERÁVIT PRIMÁRIO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1.339.780,58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14,67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9100158"/>
                  </a:ext>
                </a:extLst>
              </a:tr>
            </a:tbl>
          </a:graphicData>
        </a:graphic>
      </p:graphicFrame>
      <p:sp>
        <p:nvSpPr>
          <p:cNvPr id="13418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3420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b="1" dirty="0" smtClean="0"/>
              <a:t>ANÁLISE DO RESULTADO NOMINAL</a:t>
            </a:r>
            <a:endParaRPr lang="pt-BR" altLang="pt-BR" dirty="0" smtClean="0"/>
          </a:p>
          <a:p>
            <a:endParaRPr lang="pt-BR" altLang="pt-BR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516426"/>
              </p:ext>
            </p:extLst>
          </p:nvPr>
        </p:nvGraphicFramePr>
        <p:xfrm>
          <a:off x="2047875" y="2705100"/>
          <a:ext cx="7843837" cy="33734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238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99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99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8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RESULTADO NOMINAL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EXERCÍCIO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ANTERIOR (A)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PERÍODO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ATUAL (B)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I - DÍVIDA CONSOLIDADA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4.023.746,41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3.936.368,28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     ATIVO DISPONÍVEL E HAVERES FINANCEIROS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1.853.581,14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2.262.305,77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(-) RESTOS A PAGAR PROCESSADOS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1.118.200,74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25.271,58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II – DEDUÇÕES (*)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735.380,40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2.237.034,19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III- Dívida Consolidada Líquida (I – II)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3.288.366,01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1.699.334,09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IV- Receita de Privatizações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DÍVIDA FISCAL LÍQUIDA (III – V)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3.288.366,01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1.699.334,09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401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spc="50" dirty="0">
                          <a:solidFill>
                            <a:schemeClr val="bg1"/>
                          </a:solidFill>
                          <a:effectLst/>
                        </a:rPr>
                        <a:t>RESULTADO NOMINAL (B-A) 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-1.589.031,92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4381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DESPESAS COM PESSOAL</a:t>
            </a:r>
            <a:endParaRPr lang="pt-BR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785859"/>
              </p:ext>
            </p:extLst>
          </p:nvPr>
        </p:nvGraphicFramePr>
        <p:xfrm>
          <a:off x="1704975" y="2655888"/>
          <a:ext cx="8345488" cy="3592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45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30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8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70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25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30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RECEITA CORRENTE LÍQUIDA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EXERCÍCIO ANTERIOR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 smtClean="0">
                          <a:effectLst/>
                        </a:rPr>
                        <a:t>1º </a:t>
                      </a:r>
                      <a:r>
                        <a:rPr lang="pt-BR" sz="1300" b="1" dirty="0">
                          <a:effectLst/>
                        </a:rPr>
                        <a:t>QUADRIMESTRE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99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25.925.678,70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27.043.487,78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6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DESPESAS TOTAIS COM PESSOAL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R$</a:t>
                      </a:r>
                      <a:endParaRPr lang="pt-BR" sz="13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pt-B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R$</a:t>
                      </a:r>
                      <a:endParaRPr lang="pt-BR" sz="13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pt-B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97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13.346.702,37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51,48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13.592.320,28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50,26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3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LIMITE PRUDENCIAL 95% (PAR.ÚN.ART.22 LRF)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13.873.309,23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51,30</a:t>
                      </a:r>
                      <a:endParaRPr lang="pt-BR" sz="13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3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LIMITE LEGAL (ART. 20 LRF)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13.999.866,50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54,00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14.603.483,40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54,00</a:t>
                      </a:r>
                      <a:endParaRPr lang="pt-BR" sz="13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3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DESPESA LÍQ. INATIVOS E PENSIONISTAS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250.750,31</a:t>
                      </a:r>
                      <a:endParaRPr lang="pt-BR" sz="13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0,97</a:t>
                      </a:r>
                      <a:endParaRPr lang="pt-BR" sz="13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252.468,87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0,93</a:t>
                      </a:r>
                      <a:endParaRPr lang="pt-BR" sz="13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3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LIMITE LEGAL (§1º,ART.2ºLEI FEDERAL 9.717/98) 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3.111.081,44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3.245.218,53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5414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smtClean="0">
                <a:latin typeface="Edwardian Script ITC" panose="030303020407070D0804" pitchFamily="66" charset="0"/>
              </a:rPr>
              <a:t/>
            </a:r>
            <a:br>
              <a:rPr lang="pt-BR" altLang="pt-BR" b="1" smtClean="0">
                <a:latin typeface="Edwardian Script ITC" panose="030303020407070D0804" pitchFamily="66" charset="0"/>
              </a:rPr>
            </a:br>
            <a:r>
              <a:rPr lang="pt-BR" altLang="pt-BR" sz="1500" smtClean="0"/>
              <a:t>Estado de São Paulo</a:t>
            </a:r>
            <a:r>
              <a:rPr lang="pt-BR" altLang="pt-BR" b="1" smtClean="0"/>
              <a:t/>
            </a:r>
            <a:br>
              <a:rPr lang="pt-BR" altLang="pt-BR" b="1" smtClean="0"/>
            </a:br>
            <a:endParaRPr lang="pt-BR" altLang="pt-BR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diência Pública LRF [Modo de Compatibilidade]" id="{3973C43F-9D85-47ED-AA92-89FF1AF03F17}" vid="{0E8C6ACE-139D-4FD1-A983-A1E50019B2E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Audiência Pública LRF</Template>
  <TotalTime>163</TotalTime>
  <Words>919</Words>
  <Application>Microsoft Office PowerPoint</Application>
  <PresentationFormat>Widescreen</PresentationFormat>
  <Paragraphs>347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Century Gothic</vt:lpstr>
      <vt:lpstr>Edwardian Script ITC</vt:lpstr>
      <vt:lpstr>Times New Roman</vt:lpstr>
      <vt:lpstr>Verdana</vt:lpstr>
      <vt:lpstr>Wingdings 3</vt:lpstr>
      <vt:lpstr>Íon</vt:lpstr>
      <vt:lpstr>Prefeitura Municipal de Natividade da Serra Estado de São Paulo  Audiência Pública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Prefeitura Municipal de Natividade da Serra Estado de São Paulo  Audiência Pública</dc:title>
  <dc:creator>Dell</dc:creator>
  <cp:lastModifiedBy>Usuário do Windows</cp:lastModifiedBy>
  <cp:revision>32</cp:revision>
  <dcterms:created xsi:type="dcterms:W3CDTF">2019-02-08T12:07:08Z</dcterms:created>
  <dcterms:modified xsi:type="dcterms:W3CDTF">2019-05-20T22:05:27Z</dcterms:modified>
</cp:coreProperties>
</file>