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707A4-A3B4-42ED-BEDC-ACA731700B67}" type="datetimeFigureOut">
              <a:rPr lang="pt-BR"/>
              <a:pPr>
                <a:defRPr/>
              </a:pPr>
              <a:t>12/02/2019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3AA12-3DD0-4505-B3DC-6D2FFF9CA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20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CF998-142E-41C4-B8DD-A444024FEC12}" type="datetimeFigureOut">
              <a:rPr lang="pt-BR"/>
              <a:pPr>
                <a:defRPr/>
              </a:pPr>
              <a:t>12/02/2019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77D441-913D-4043-B317-7BB9C69EF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61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92E7-4ACA-41E6-9767-F00F2313989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485" name="Espaço Reservado para Rodap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Calibri" panose="020F0502020204030204" pitchFamily="34" charset="0"/>
              </a:rPr>
              <a:t>Roberto Giunta</a:t>
            </a:r>
          </a:p>
        </p:txBody>
      </p:sp>
    </p:spTree>
    <p:extLst>
      <p:ext uri="{BB962C8B-B14F-4D97-AF65-F5344CB8AC3E}">
        <p14:creationId xmlns:p14="http://schemas.microsoft.com/office/powerpoint/2010/main" val="8858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71E0-D4A5-42EF-820E-17E108F12E1B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2906-6A33-4370-8709-4368518FFD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EFF5-7A0B-41B6-853C-97AF2DDD0AF7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B8A7-8943-43F6-96FD-FA03EE2D46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8910-9109-4063-8480-DAC80F351490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3914-DCD7-4CF8-9A14-0894095269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D409-9CB5-473B-AD52-FF2D64157A31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C23E-FF3C-425C-9823-3635C033B8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6A45-01E8-4B9B-8139-C15457096A7F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0782-29FF-431B-AEEF-7A570FF9A2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2CD8-5EB2-46F6-866C-6BE5203A3A25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F395-FA3C-459F-A68C-EBD665A767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A25-880F-4CF3-814C-98A355FED6F4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CFAC-8B4A-45EC-B3F5-1B4FE967D3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FED4-7D58-4CA0-889B-E98A815F7EF4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9CED-F098-4FD4-91B1-5894F5B9B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2A18-FD65-4154-96A7-FC64007DA8FC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51ED-C647-4F7F-9B22-2F4E2628A5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B7D1-C5E5-4095-9339-E79F63E43056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22CE-00B0-4855-A09F-E01BB91786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0F12-4474-4265-9949-460A73D265B7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8348-C8F6-4503-8DEC-11BC7CB8ED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0C5B-DC75-44A6-A163-27AB462C83A5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3754-7D73-4090-BE2A-F44DBAFE52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0A1E-844C-45C2-9117-9B2FE1CA8216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4BDE-A144-4556-BE1E-695E1523FF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7991-9EA6-4691-AB51-992D73D17656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F36F-2E75-4CAC-9135-DE4EEC91E7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743F-E7E9-4650-8E4B-01507A771A39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CE0-FC11-41B2-B045-6929EB16EC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B67B-2A80-4AC9-B56B-74A2925E8912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20CC-F6B2-41E2-AD45-691F7FF025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B97A-6F24-444E-B455-77CA47449D62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C714-2A3E-4052-9E42-000D5D8811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FA9AC-8600-489B-B5BA-7CDE48FC4A75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46ABE-3BEB-4D72-BE3E-62198332D7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  <p:sldLayoutId id="2147483685" r:id="rId13"/>
    <p:sldLayoutId id="2147483689" r:id="rId14"/>
    <p:sldLayoutId id="2147483690" r:id="rId15"/>
    <p:sldLayoutId id="2147483686" r:id="rId16"/>
    <p:sldLayoutId id="2147483687" r:id="rId1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2016125"/>
          </a:xfrm>
        </p:spPr>
        <p:txBody>
          <a:bodyPr/>
          <a:lstStyle/>
          <a:p>
            <a:pPr algn="ctr"/>
            <a:r>
              <a:rPr lang="pt-BR" altLang="pt-BR" sz="480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smtClean="0">
                <a:latin typeface="Edwardian Script ITC" panose="030303020407070D0804" pitchFamily="66" charset="0"/>
              </a:rPr>
              <a:t/>
            </a:r>
            <a:br>
              <a:rPr lang="pt-BR" altLang="pt-BR" sz="4800" b="1" smtClean="0">
                <a:latin typeface="Edwardian Script ITC" panose="030303020407070D0804" pitchFamily="66" charset="0"/>
              </a:rPr>
            </a:br>
            <a:r>
              <a:rPr lang="pt-BR" altLang="pt-BR" sz="1800" smtClean="0"/>
              <a:t>Estado de São Paulo</a:t>
            </a:r>
            <a:br>
              <a:rPr lang="pt-BR" altLang="pt-BR" sz="1800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mtClean="0"/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5700" y="3463925"/>
            <a:ext cx="8824913" cy="19319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800" b="1" dirty="0" smtClean="0"/>
              <a:t>3º </a:t>
            </a:r>
            <a:r>
              <a:rPr lang="pt-BR" sz="2800" b="1" dirty="0"/>
              <a:t>Quadrimestre de 2018</a:t>
            </a:r>
            <a:endParaRPr lang="pt-BR" sz="2800" dirty="0"/>
          </a:p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600" b="1" dirty="0"/>
              <a:t>(art. 9º, § 4º, da Lei Complementar Federal nº 101/00)</a:t>
            </a:r>
            <a:endParaRPr lang="pt-BR" sz="1600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pic>
        <p:nvPicPr>
          <p:cNvPr id="7173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543425"/>
            <a:ext cx="201453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2052638"/>
            <a:ext cx="9177156" cy="419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DÍVIDA CONSOLIDADA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43031"/>
              </p:ext>
            </p:extLst>
          </p:nvPr>
        </p:nvGraphicFramePr>
        <p:xfrm>
          <a:off x="1345476" y="2773363"/>
          <a:ext cx="8817429" cy="275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7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RECEITA CORRENTE LÍQUIDA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EXERCÍCIO ANTERIOR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3º </a:t>
                      </a:r>
                      <a:r>
                        <a:rPr lang="pt-BR" sz="1200" b="1" dirty="0">
                          <a:effectLst/>
                        </a:rPr>
                        <a:t>QUADRIMESTRE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24.396.994,41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DÍVIDA CONSOLIDADA LÍQUIDA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3.657.535,18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14,99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4.023.746,41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15,52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</a:t>
                      </a:r>
                      <a:r>
                        <a:rPr lang="pt-BR" sz="1200" b="1" spc="-10" dirty="0">
                          <a:effectLst/>
                        </a:rPr>
                        <a:t>(</a:t>
                      </a:r>
                      <a:r>
                        <a:rPr lang="pt-BR" sz="1200" b="1" spc="-10" dirty="0" err="1">
                          <a:effectLst/>
                        </a:rPr>
                        <a:t>ARTs</a:t>
                      </a:r>
                      <a:r>
                        <a:rPr lang="pt-BR" sz="1200" b="1" spc="-10" dirty="0">
                          <a:effectLst/>
                        </a:rPr>
                        <a:t> 3º E 4º - RESOLUÇÃO Nº 43 SENADO)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29.276.393,29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120,00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31.110.814,44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642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1852613"/>
            <a:ext cx="11022012" cy="4702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DOS LIMITES CONSTITUCIONAIS COM SAÚDE E </a:t>
            </a:r>
            <a:r>
              <a:rPr lang="pt-BR" b="1" dirty="0" smtClean="0"/>
              <a:t>EDUCAÇÃO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u="sng" dirty="0" smtClean="0"/>
              <a:t>SAÚDE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80900"/>
              </p:ext>
            </p:extLst>
          </p:nvPr>
        </p:nvGraphicFramePr>
        <p:xfrm>
          <a:off x="2612571" y="2677886"/>
          <a:ext cx="6884126" cy="1125765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:a16="http://schemas.microsoft.com/office/drawing/2014/main" xmlns="" val="1935482167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934170770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706936198"/>
                    </a:ext>
                  </a:extLst>
                </a:gridCol>
              </a:tblGrid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680167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com Recursos Próprios na Saúde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2.748.836,79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3.838.598,14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592515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em Saúde (%)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20,95%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2434560"/>
                  </a:ext>
                </a:extLst>
              </a:tr>
            </a:tbl>
          </a:graphicData>
        </a:graphic>
      </p:graphicFrame>
      <p:sp>
        <p:nvSpPr>
          <p:cNvPr id="17429" name="Retângulo 6"/>
          <p:cNvSpPr>
            <a:spLocks noChangeArrowheads="1"/>
          </p:cNvSpPr>
          <p:nvPr/>
        </p:nvSpPr>
        <p:spPr bwMode="auto">
          <a:xfrm>
            <a:off x="5519738" y="3846513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EDUCAÇÃO</a:t>
            </a:r>
            <a:endParaRPr lang="pt-BR" altLang="pt-BR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39915"/>
              </p:ext>
            </p:extLst>
          </p:nvPr>
        </p:nvGraphicFramePr>
        <p:xfrm>
          <a:off x="2612571" y="4254500"/>
          <a:ext cx="6884126" cy="933450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:a16="http://schemas.microsoft.com/office/drawing/2014/main" xmlns="" val="442428624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355880454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105101981"/>
                    </a:ext>
                  </a:extLst>
                </a:gridCol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8484985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Ensino (Art. 212 CF)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4.581.394,66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5.836.246,40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7001575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no Ensino (%)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31,85%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29808"/>
                  </a:ext>
                </a:extLst>
              </a:tr>
            </a:tbl>
          </a:graphicData>
        </a:graphic>
      </p:graphicFrame>
      <p:sp>
        <p:nvSpPr>
          <p:cNvPr id="17448" name="Retângulo 8"/>
          <p:cNvSpPr>
            <a:spLocks noChangeArrowheads="1"/>
          </p:cNvSpPr>
          <p:nvPr/>
        </p:nvSpPr>
        <p:spPr bwMode="auto">
          <a:xfrm>
            <a:off x="5670550" y="5183188"/>
            <a:ext cx="97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FUNDEB</a:t>
            </a:r>
            <a:endParaRPr lang="pt-BR" altLang="pt-BR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39671"/>
              </p:ext>
            </p:extLst>
          </p:nvPr>
        </p:nvGraphicFramePr>
        <p:xfrm>
          <a:off x="2612571" y="5551488"/>
          <a:ext cx="6884126" cy="1004889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:a16="http://schemas.microsoft.com/office/drawing/2014/main" xmlns="" val="1050658137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297149213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3222184207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8278538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Magistério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1.751.659,51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2.655.311,27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182802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com o Magistério (%)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90,95%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280709"/>
                  </a:ext>
                </a:extLst>
              </a:tr>
            </a:tbl>
          </a:graphicData>
        </a:graphic>
      </p:graphicFrame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74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1852614"/>
            <a:ext cx="11074400" cy="42869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 smtClean="0"/>
              <a:t>PUBLICAÇÕES</a:t>
            </a:r>
            <a:r>
              <a:rPr lang="pt-BR" b="1" dirty="0" smtClean="0"/>
              <a:t> </a:t>
            </a:r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 </a:t>
            </a:r>
            <a:r>
              <a:rPr lang="pt-BR" sz="1900" i="1" dirty="0"/>
              <a:t>	Relatório de Gestão Fiscal – RGF do </a:t>
            </a:r>
            <a:r>
              <a:rPr lang="pt-BR" sz="1900" i="1" dirty="0" smtClean="0"/>
              <a:t>3º </a:t>
            </a:r>
            <a:r>
              <a:rPr lang="pt-BR" sz="1900" i="1" dirty="0"/>
              <a:t>Quadrimestre/2018.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	Relatório Resumido da Execução Orçamentária - RREO </a:t>
            </a:r>
            <a:r>
              <a:rPr lang="pt-BR" sz="1900" i="1" dirty="0" smtClean="0"/>
              <a:t>6º </a:t>
            </a:r>
            <a:r>
              <a:rPr lang="pt-BR" sz="1900" i="1" dirty="0"/>
              <a:t>Bimestre/2018.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	Relatórios </a:t>
            </a:r>
            <a:r>
              <a:rPr lang="pt-BR" sz="1900" i="1" dirty="0"/>
              <a:t>publicados no jornal “Diário de Taubaté” Edição nº </a:t>
            </a:r>
            <a:r>
              <a:rPr lang="pt-BR" sz="1900" i="1" dirty="0" smtClean="0"/>
              <a:t>13.050, págs. 2B, 3B e 4B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i="1" dirty="0" smtClean="0"/>
              <a:t>      de 29/01/2019.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	Encaminhamento </a:t>
            </a:r>
            <a:r>
              <a:rPr lang="pt-BR" sz="1900" i="1" dirty="0"/>
              <a:t>das publicações dos relatórios da RREO e do RGF ao sistema AUDESP </a:t>
            </a:r>
            <a:endParaRPr lang="pt-BR" sz="1900" i="1" dirty="0" smtClean="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i="1" dirty="0" smtClean="0"/>
              <a:t>	no </a:t>
            </a:r>
            <a:r>
              <a:rPr lang="pt-BR" sz="1900" i="1" dirty="0"/>
              <a:t>dia </a:t>
            </a:r>
            <a:r>
              <a:rPr lang="pt-BR" sz="1900" i="1" dirty="0" smtClean="0"/>
              <a:t>30/01/2019.</a:t>
            </a:r>
            <a:endParaRPr lang="pt-BR" sz="1900" dirty="0" smtClean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ar-SA" dirty="0" smtClean="0"/>
              <a:t>۷</a:t>
            </a:r>
            <a:r>
              <a:rPr lang="pt-BR" b="1" i="1" dirty="0" smtClean="0"/>
              <a:t> 	</a:t>
            </a:r>
            <a:r>
              <a:rPr lang="pt-BR" i="1" dirty="0" smtClean="0"/>
              <a:t>Edital </a:t>
            </a:r>
            <a:r>
              <a:rPr lang="pt-BR" i="1" dirty="0"/>
              <a:t>de audiência publicado no jornal “Diário de Taubaté” nº </a:t>
            </a:r>
            <a:r>
              <a:rPr lang="pt-BR" i="1" dirty="0" smtClean="0"/>
              <a:t>13.051, </a:t>
            </a:r>
            <a:r>
              <a:rPr lang="pt-BR" i="1" dirty="0"/>
              <a:t>pág. </a:t>
            </a:r>
            <a:r>
              <a:rPr lang="pt-BR" i="1" dirty="0" smtClean="0"/>
              <a:t>3B de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i="1" dirty="0" smtClean="0"/>
              <a:t>	30/01/2019.</a:t>
            </a:r>
            <a:endParaRPr lang="pt-BR" b="1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b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859713" y="6248400"/>
            <a:ext cx="3860800" cy="304800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843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9"/>
            <a:ext cx="11045144" cy="3956276"/>
          </a:xfrm>
        </p:spPr>
        <p:txBody>
          <a:bodyPr rtlCol="0">
            <a:normAutofit/>
          </a:bodyPr>
          <a:lstStyle/>
          <a:p>
            <a:pPr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/>
              <a:t>RESULTADO APURADO - CUMPRIMENTO DOS LIMITES E PRAZOS </a:t>
            </a:r>
            <a:r>
              <a:rPr lang="pt-BR" sz="2200" b="1" dirty="0" smtClean="0"/>
              <a:t>LEGAIS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dirty="0"/>
              <a:t> </a:t>
            </a:r>
            <a:r>
              <a:rPr lang="ar-SA" dirty="0" smtClean="0"/>
              <a:t>۷</a:t>
            </a:r>
            <a:r>
              <a:rPr lang="pt-BR" dirty="0" smtClean="0"/>
              <a:t>   </a:t>
            </a:r>
            <a:r>
              <a:rPr lang="pt-BR" sz="1900" i="1" dirty="0"/>
              <a:t>O Município está com as finanças em equilíbrio.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O Município cumpriu os limites para gastos com pessoal.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Cumpriu os limites para Dívidas de Longo Prazo.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Publicação do Relatório de Gestão Fiscal – RGF do </a:t>
            </a:r>
            <a:r>
              <a:rPr lang="pt-BR" sz="1900" i="1" dirty="0" smtClean="0"/>
              <a:t>3º </a:t>
            </a:r>
            <a:r>
              <a:rPr lang="pt-BR" sz="1900" i="1" dirty="0"/>
              <a:t>Quadrimestre/2018.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Publicação do Relatório Resumido da Execução Orçamentária – RREO </a:t>
            </a:r>
            <a:r>
              <a:rPr lang="pt-BR" sz="1900" i="1" dirty="0" smtClean="0"/>
              <a:t>6º </a:t>
            </a:r>
            <a:r>
              <a:rPr lang="pt-BR" sz="1900" i="1" dirty="0"/>
              <a:t>Bimestre/2018.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   O </a:t>
            </a:r>
            <a:r>
              <a:rPr lang="pt-BR" sz="1900" i="1" dirty="0"/>
              <a:t>Município comprovou a aplicação dos valores previstos na Constituição Federal </a:t>
            </a:r>
            <a:r>
              <a:rPr lang="pt-BR" sz="1900" i="1" dirty="0" smtClean="0"/>
              <a:t>com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i="1" dirty="0" smtClean="0"/>
              <a:t>	Saúde </a:t>
            </a:r>
            <a:r>
              <a:rPr lang="pt-BR" sz="1900" i="1" dirty="0"/>
              <a:t>e Educação (inclusive Fundeb).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9460" name="Título 2"/>
          <p:cNvSpPr>
            <a:spLocks noGrp="1"/>
          </p:cNvSpPr>
          <p:nvPr>
            <p:ph type="title"/>
          </p:nvPr>
        </p:nvSpPr>
        <p:spPr>
          <a:xfrm>
            <a:off x="646113" y="465138"/>
            <a:ext cx="9404350" cy="1401762"/>
          </a:xfrm>
        </p:spPr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3025775"/>
            <a:ext cx="8947150" cy="3222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4000" dirty="0" smtClean="0"/>
              <a:t>Agradeço a presença de todos!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sz="4000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200" dirty="0" smtClean="0"/>
              <a:t>Roberto </a:t>
            </a:r>
            <a:r>
              <a:rPr lang="pt-BR" sz="3200" dirty="0" err="1" smtClean="0"/>
              <a:t>Giunta</a:t>
            </a:r>
            <a:r>
              <a:rPr lang="pt-BR" sz="4000" dirty="0" smtClean="0"/>
              <a:t> 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46113" y="1852613"/>
            <a:ext cx="10856912" cy="4721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AVALIAÇÃO DO CUMPRIMENTO DAS METAS </a:t>
            </a:r>
            <a:r>
              <a:rPr lang="pt-BR" b="1" dirty="0" smtClean="0"/>
              <a:t>FISCAIS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Aos </a:t>
            </a:r>
            <a:r>
              <a:rPr lang="pt-BR" i="1" dirty="0" smtClean="0"/>
              <a:t>doze dias </a:t>
            </a:r>
            <a:r>
              <a:rPr lang="pt-BR" i="1" dirty="0"/>
              <a:t>do mês de </a:t>
            </a:r>
            <a:r>
              <a:rPr lang="pt-BR" i="1" dirty="0" smtClean="0"/>
              <a:t>fevereiro </a:t>
            </a:r>
            <a:r>
              <a:rPr lang="pt-BR" i="1" dirty="0"/>
              <a:t>de </a:t>
            </a:r>
            <a:r>
              <a:rPr lang="pt-BR" i="1" dirty="0" smtClean="0"/>
              <a:t>2019, </a:t>
            </a:r>
            <a:r>
              <a:rPr lang="pt-BR" i="1" dirty="0"/>
              <a:t>com início às 18:00 horas, na Câmara Municipal, em atendimento ao disposto no parágrafo 4º, Art. 9º da Lei de Responsabilidade Fiscal – Lei Complementar 101/2000 – a Prefeitura Municipal de Natividade da Serra, por sua Diretoria de Finanças, apresenta à Comissão de Orçamento e Finanças da Câmara Municipal e aos interessados que compareceram à reunião, o RESULTADO DA EXECUÇÃO DAS METAS FISCAIS do </a:t>
            </a:r>
            <a:r>
              <a:rPr lang="pt-BR" b="1" i="1" dirty="0" smtClean="0"/>
              <a:t>Terceiro Quadrimestre </a:t>
            </a:r>
            <a:r>
              <a:rPr lang="pt-BR" b="1" i="1" dirty="0"/>
              <a:t>de 2018</a:t>
            </a:r>
            <a:r>
              <a:rPr lang="pt-BR" i="1" dirty="0"/>
              <a:t> do Município de Natividade da Serra</a:t>
            </a:r>
            <a:r>
              <a:rPr lang="pt-BR" i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i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pic>
        <p:nvPicPr>
          <p:cNvPr id="8196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34" y="4637314"/>
            <a:ext cx="8591271" cy="173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6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501650" y="2052638"/>
            <a:ext cx="10652125" cy="4195762"/>
          </a:xfrm>
        </p:spPr>
        <p:txBody>
          <a:bodyPr/>
          <a:lstStyle/>
          <a:p>
            <a:pPr algn="just"/>
            <a:r>
              <a:rPr lang="pt-BR" altLang="pt-BR" i="1" smtClean="0"/>
              <a:t>A Audiência Pública é um dos instrumentos de transparência da Gestão Fiscal, e deve ser amplamente divulgada, para que haja a devida participação popular na Administração Pública. </a:t>
            </a:r>
            <a:endParaRPr lang="pt-BR" altLang="pt-BR" smtClean="0"/>
          </a:p>
          <a:p>
            <a:endParaRPr lang="pt-BR" altLang="pt-BR" smtClean="0"/>
          </a:p>
        </p:txBody>
      </p:sp>
      <p:pic>
        <p:nvPicPr>
          <p:cNvPr id="922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52" y="3389313"/>
            <a:ext cx="9637619" cy="2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8"/>
            <a:ext cx="10790237" cy="41957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DAS METAS </a:t>
            </a:r>
            <a:r>
              <a:rPr lang="pt-BR" b="1" dirty="0" smtClean="0"/>
              <a:t>FISCAIS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Com relação ao cumprimento das Metas Fiscais, os principais objetivos do Município na Audiência Pública são: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ar-SA" b="1" dirty="0"/>
              <a:t> </a:t>
            </a:r>
            <a:r>
              <a:rPr lang="pt-BR" b="1" dirty="0"/>
              <a:t>  </a:t>
            </a:r>
            <a:r>
              <a:rPr lang="pt-BR" b="1" i="1" dirty="0"/>
              <a:t>Demonstrar as receitas arrecadadas no período, comparadas com a sua previsão;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as despesas realizadas executadas no exercício;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Receitas e Despesas do exercício;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e analisar as metas de Resultado Primário e Resultado Nominal;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Metas e as Dívidas do município;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Avaliar os índices legais de aplicação de despesas com pessoal e os previstos na Constituição Federal em Saúde e Educação.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024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39938"/>
            <a:ext cx="10971212" cy="45021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dirty="0"/>
              <a:t> </a:t>
            </a:r>
            <a:r>
              <a:rPr lang="pt-BR" b="1" dirty="0" smtClean="0"/>
              <a:t>A </a:t>
            </a:r>
            <a:r>
              <a:rPr lang="pt-BR" b="1" dirty="0"/>
              <a:t>IMPORTÂNCIA DO CUMPRIMENTO DOS PRAZOS</a:t>
            </a:r>
            <a:endParaRPr lang="pt-BR" dirty="0"/>
          </a:p>
          <a:p>
            <a:pPr marL="0" indent="0" algn="just"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dirty="0"/>
              <a:t> </a:t>
            </a:r>
            <a:r>
              <a:rPr lang="pt-BR" i="1" dirty="0" smtClean="0"/>
              <a:t>O </a:t>
            </a:r>
            <a:r>
              <a:rPr lang="pt-BR" i="1" dirty="0"/>
              <a:t>envio correto de dados </a:t>
            </a:r>
            <a:r>
              <a:rPr lang="pt-BR" i="1" dirty="0" smtClean="0"/>
              <a:t>e </a:t>
            </a:r>
            <a:r>
              <a:rPr lang="pt-BR" i="1" dirty="0"/>
              <a:t>dentro do prazo estabelecido por lei (Relatório Resumido da Execução Orçamentária – RREO e Relatório de Gestão Fiscal- RGF), evita que o Município seja impedido de receber transferências voluntárias e contratar operações de crédito. 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E mais importante: demonstra que o gestor está atuando de acordo com os princípios preconizados na Lei de Responsabilidade Fiscal, oferecendo à sociedade a transparência das informações necessárias ao controle social</a:t>
            </a:r>
            <a:r>
              <a:rPr lang="pt-BR" i="1" dirty="0" smtClean="0"/>
              <a:t>.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ANÁLISE DO RESULTADO BRUTO DA EXECUÇÃO ORÇAMENTÁRIA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 smtClean="0"/>
              <a:t>O </a:t>
            </a:r>
            <a:r>
              <a:rPr lang="pt-BR" i="1" dirty="0"/>
              <a:t>Resultado Bruto da Execução Orçamentária analisa os comportamentos das Receitas e das Despesas Orçamentárias. O quadro abaixo demonstra que a Receita Bruta do exercício comportou-se de acordo com as previsões contidas no PPA, na LDO e na LOA, demonstrados desta forma</a:t>
            </a:r>
            <a:r>
              <a:rPr lang="pt-BR" i="1" dirty="0" smtClean="0"/>
              <a:t>:</a:t>
            </a:r>
            <a:endParaRPr lang="pt-BR" dirty="0"/>
          </a:p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12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Espaço Reservado para Conteúdo 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9584604"/>
              </p:ext>
            </p:extLst>
          </p:nvPr>
        </p:nvGraphicFramePr>
        <p:xfrm>
          <a:off x="496389" y="2097088"/>
          <a:ext cx="5368835" cy="4535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4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6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2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(A)  RECEITAS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PREVISTA ANUAL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ARRECADADA NO PERÍODO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25.454.000,00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101,85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RECEITA TRIBUTÁRIA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1.254.400,00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980.621,93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78,17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RECEITA DE CONTRIBUIÇÕES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130.000,00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119.645,45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92,03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RECEITA PATRIMONIAL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209.800,00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84.621,33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40,33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RECEITA DE SERVIÇOS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TRANSFERÊNCIAS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27.222.000,00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28.045.757,90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103,03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(CONTAS REDUTORAS)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(3.418.400,00)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(3.351.554,61)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98,04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OUTRAS RECEITAS CORRENTES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56.000,00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46.586,70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83,19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460.000,00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648.360,67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140,95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TRANSFERÊNCIAS DE CAPITAL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648.360,67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140,95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DA </a:t>
                      </a:r>
                      <a:r>
                        <a:rPr lang="pt-BR" sz="1100" spc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RECEITA  (A)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25.914.000,00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26.574.039,37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102,55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35" name="Espaço Reservado para Conteúdo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7431145"/>
              </p:ext>
            </p:extLst>
          </p:nvPr>
        </p:nvGraphicFramePr>
        <p:xfrm>
          <a:off x="6097587" y="2097088"/>
          <a:ext cx="5658984" cy="40560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8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8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chemeClr val="bg1"/>
                          </a:solidFill>
                          <a:effectLst/>
                        </a:rPr>
                        <a:t>(B)  DESPESAS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AUTORIZADA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ANUAL (Atualizada)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 LIQUIDADA NO PERIODO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26.166.254,65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25.641.757,36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PESSOAL E ENCARGOS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14.658.320,00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14.594.356,27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99,56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JUROS E ENCARGOS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OUTRAS 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11.507.934,65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11.047.401,09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DESPESAS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1.523.245,35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915.595,52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601,11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INVESTIMENTOS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1.239.245,35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631.841,64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50,99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AMORTIZAÇÃO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284.000,00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283.753,88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99,91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RESERVA DE CONTINGÊNCIA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 dirty="0">
                          <a:solidFill>
                            <a:schemeClr val="bg1"/>
                          </a:solidFill>
                          <a:effectLst/>
                        </a:rPr>
                        <a:t>TOTAL DA </a:t>
                      </a:r>
                      <a:r>
                        <a:rPr lang="pt-BR" sz="1100" spc="50" dirty="0" smtClean="0">
                          <a:solidFill>
                            <a:schemeClr val="bg1"/>
                          </a:solidFill>
                          <a:effectLst/>
                        </a:rPr>
                        <a:t>DESPESA  (B)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27.689.500,00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26.557.352,88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95,91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85116"/>
              </p:ext>
            </p:extLst>
          </p:nvPr>
        </p:nvGraphicFramePr>
        <p:xfrm>
          <a:off x="6097587" y="6265579"/>
          <a:ext cx="5658983" cy="325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80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effectLst/>
                        </a:rPr>
                        <a:t>RESULTADO ORÇAMENTÁRIO  (A - </a:t>
                      </a:r>
                      <a:r>
                        <a:rPr lang="pt-BR" sz="1200" spc="50" dirty="0" smtClean="0">
                          <a:effectLst/>
                        </a:rPr>
                        <a:t>B)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16.686,49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0,06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120936" y="6553199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242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500770"/>
              </p:ext>
            </p:extLst>
          </p:nvPr>
        </p:nvGraphicFramePr>
        <p:xfrm>
          <a:off x="146050" y="2528888"/>
          <a:ext cx="5949950" cy="30881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57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7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6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7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(C)  RECEITAS </a:t>
                      </a: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FISCAIS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PREVISTA NO QUADRIMESTRE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REALIZADA NO QUADRIMESTRE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25.454.000,00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101,85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 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460.000,00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648.360,67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140,95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25.914.000,00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26.574.039,37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102,55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DEDUÇÕES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7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( - ) </a:t>
                      </a:r>
                      <a:r>
                        <a:rPr lang="pt-BR" sz="1100" cap="small">
                          <a:solidFill>
                            <a:schemeClr val="bg1"/>
                          </a:solidFill>
                          <a:effectLst/>
                        </a:rPr>
                        <a:t>RENDAS DE APLICAÇÕES FINANCEIRAS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165.500,00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37.943,71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22,93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 dirty="0">
                          <a:solidFill>
                            <a:schemeClr val="bg1"/>
                          </a:solidFill>
                          <a:effectLst/>
                        </a:rPr>
                        <a:t>RECEITA FISCAL </a:t>
                      </a:r>
                      <a:r>
                        <a:rPr lang="pt-BR" sz="1100" spc="50" dirty="0" smtClean="0">
                          <a:solidFill>
                            <a:schemeClr val="bg1"/>
                          </a:solidFill>
                          <a:effectLst/>
                        </a:rPr>
                        <a:t>LÍQUIDA  (C)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25.748.500,00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26.536.095,66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103,06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356" name="Retângulo 14"/>
          <p:cNvSpPr>
            <a:spLocks noChangeArrowheads="1"/>
          </p:cNvSpPr>
          <p:nvPr/>
        </p:nvSpPr>
        <p:spPr bwMode="auto">
          <a:xfrm>
            <a:off x="3549650" y="1852613"/>
            <a:ext cx="400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ANÁLISE DO RESULTADO PRIMÁRIO</a:t>
            </a:r>
            <a:endParaRPr lang="pt-BR" altLang="pt-BR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3797"/>
              </p:ext>
            </p:extLst>
          </p:nvPr>
        </p:nvGraphicFramePr>
        <p:xfrm>
          <a:off x="6148252" y="2528884"/>
          <a:ext cx="5949950" cy="3088144"/>
        </p:xfrm>
        <a:graphic>
          <a:graphicData uri="http://schemas.openxmlformats.org/drawingml/2006/table">
            <a:tbl>
              <a:tblPr/>
              <a:tblGrid>
                <a:gridCol w="2657475">
                  <a:extLst>
                    <a:ext uri="{9D8B030D-6E8A-4147-A177-3AD203B41FA5}">
                      <a16:colId xmlns:a16="http://schemas.microsoft.com/office/drawing/2014/main" xmlns="" val="784087360"/>
                    </a:ext>
                  </a:extLst>
                </a:gridCol>
                <a:gridCol w="1316037">
                  <a:extLst>
                    <a:ext uri="{9D8B030D-6E8A-4147-A177-3AD203B41FA5}">
                      <a16:colId xmlns:a16="http://schemas.microsoft.com/office/drawing/2014/main" xmlns="" val="3251676485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xmlns="" val="136271267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xmlns="" val="3825940438"/>
                    </a:ext>
                  </a:extLst>
                </a:gridCol>
              </a:tblGrid>
              <a:tr h="43602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(D)  DESPESAS </a:t>
                      </a: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FISCAIS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 PERIODO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LIQUIDADA NO PERIODO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ÍNDICE %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4146376"/>
                  </a:ext>
                </a:extLst>
              </a:tr>
              <a:tr h="27092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CORRENTES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26.166.254,65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25.641.757,36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436138"/>
                  </a:ext>
                </a:extLst>
              </a:tr>
              <a:tr h="218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831170"/>
                  </a:ext>
                </a:extLst>
              </a:tr>
              <a:tr h="27092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JUROS E ENCARGOS DA DÍVIDA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3793959"/>
                  </a:ext>
                </a:extLst>
              </a:tr>
              <a:tr h="27092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26.166.254,65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25.641.757,36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529018"/>
                  </a:ext>
                </a:extLst>
              </a:tr>
              <a:tr h="27092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DE CAPITAL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1.523.245,35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915.595,52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60,11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6988163"/>
                  </a:ext>
                </a:extLst>
              </a:tr>
              <a:tr h="218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094290"/>
                  </a:ext>
                </a:extLst>
              </a:tr>
              <a:tr h="27092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AMORTIZAÇÃO DA DÍVIDA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284.000,00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283.753,88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2301162"/>
                  </a:ext>
                </a:extLst>
              </a:tr>
              <a:tr h="27092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1.239.245,35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631.841,64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50,99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847141"/>
                  </a:ext>
                </a:extLst>
              </a:tr>
              <a:tr h="319609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 FISCAL </a:t>
                      </a: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LÍQUIDA  (D)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27.405.500,00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26.273.599,00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95,87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973643"/>
                  </a:ext>
                </a:extLst>
              </a:tr>
              <a:tr h="270927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RESULTADO </a:t>
                      </a: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PRIMÁRIO   (C – D)  </a:t>
                      </a: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= </a:t>
                      </a: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SUPERÁVIT PRIMÁRIO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262.496,66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0,99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100158"/>
                  </a:ext>
                </a:extLst>
              </a:tr>
            </a:tbl>
          </a:graphicData>
        </a:graphic>
      </p:graphicFrame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342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 dirty="0" smtClean="0"/>
              <a:t>ANÁLISE DO RESULTADO NOMINAL</a:t>
            </a:r>
            <a:endParaRPr lang="pt-BR" altLang="pt-BR" dirty="0" smtClean="0"/>
          </a:p>
          <a:p>
            <a:endParaRPr lang="pt-BR" alt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1902"/>
              </p:ext>
            </p:extLst>
          </p:nvPr>
        </p:nvGraphicFramePr>
        <p:xfrm>
          <a:off x="2047875" y="2705100"/>
          <a:ext cx="7843837" cy="33734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23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9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9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8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RESULTADO NOMINAL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EXERCÍCIO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ANTERIOR (A)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PERÍODO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ATUAL (B)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 - DÍVIDA CONSOLIDADA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3.657.535,18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4.023.746,41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     ATIVO DISPONÍVEL E HAVERES FINANCEIROS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1.445.959,28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1.853.581,14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(-) RESTOS A PAGAR PROCESSADOS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630.737,50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1.118.200,74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 – DEDUÇÕES (*)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815.221,78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735.380,40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III- Dívida Consolidada Líquida (I – II)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2.842.313,40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3.288.366,01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IV- Receita de Privatizações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DÍVIDA FISCAL LÍQUIDA (III – V)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2.842.313,40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3.288.366,01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01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solidFill>
                            <a:schemeClr val="bg1"/>
                          </a:solidFill>
                          <a:effectLst/>
                        </a:rPr>
                        <a:t>RESULTADO NOMINAL (B-A) 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446.052,61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438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DESPESAS COM PESSOAL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34167"/>
              </p:ext>
            </p:extLst>
          </p:nvPr>
        </p:nvGraphicFramePr>
        <p:xfrm>
          <a:off x="1704975" y="2655888"/>
          <a:ext cx="8345488" cy="3592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7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25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30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RECEITA CORRENTE LÍQUIDA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EXERCÍCIO ANTERIOR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3º </a:t>
                      </a:r>
                      <a:r>
                        <a:rPr lang="pt-BR" sz="1200" b="1" dirty="0">
                          <a:effectLst/>
                        </a:rPr>
                        <a:t>QUADRIMESTRE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9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24.396.994,41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DESPESAS TOTAIS COM PESSOAL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97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12.781.372,13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52,39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13.346.702,37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51,48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PRUDENCIAL 95% (PAR.ÚN.ART.22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13.299.873,17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51,30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(ART. 20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13.174.376,98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54,00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13.999.866,50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DESPESA LÍQ. INATIVOS E PENSIONISTAS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231.056,59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0,95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250.750,31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0,97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(§1º,ART.2ºLEI FEDERAL 9.717/98) 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2.927.639,33</a:t>
                      </a:r>
                      <a:endParaRPr lang="pt-B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12,00</a:t>
                      </a:r>
                      <a:endParaRPr lang="pt-B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3.111.081,44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541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diência Pública LRF [Modo de Compatibilidade]" id="{3973C43F-9D85-47ED-AA92-89FF1AF03F17}" vid="{0E8C6ACE-139D-4FD1-A983-A1E50019B2E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Audiência Pública LRF</Template>
  <TotalTime>101</TotalTime>
  <Words>926</Words>
  <Application>Microsoft Office PowerPoint</Application>
  <PresentationFormat>Widescreen</PresentationFormat>
  <Paragraphs>348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Edwardian Script ITC</vt:lpstr>
      <vt:lpstr>Times New Roman</vt:lpstr>
      <vt:lpstr>Verdana</vt:lpstr>
      <vt:lpstr>Wingdings 3</vt:lpstr>
      <vt:lpstr>Íon</vt:lpstr>
      <vt:lpstr>Prefeitura Municipal de Natividade da Serra Estado de São Paulo  Audiência Pública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Natividade da Serra Estado de São Paulo  Audiência Pública</dc:title>
  <dc:creator>Dell</dc:creator>
  <cp:lastModifiedBy>CONTABILIDADE</cp:lastModifiedBy>
  <cp:revision>14</cp:revision>
  <dcterms:created xsi:type="dcterms:W3CDTF">2019-02-08T12:07:08Z</dcterms:created>
  <dcterms:modified xsi:type="dcterms:W3CDTF">2019-02-12T14:20:05Z</dcterms:modified>
</cp:coreProperties>
</file>