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71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2707A4-A3B4-42ED-BEDC-ACA731700B67}" type="datetimeFigureOut">
              <a:rPr lang="pt-BR"/>
              <a:pPr>
                <a:defRPr/>
              </a:pPr>
              <a:t>16/02/2023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3AA12-3DD0-4505-B3DC-6D2FFF9CA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20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CF998-142E-41C4-B8DD-A444024FEC12}" type="datetimeFigureOut">
              <a:rPr lang="pt-BR"/>
              <a:pPr>
                <a:defRPr/>
              </a:pPr>
              <a:t>16/02/2023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77D441-913D-4043-B317-7BB9C69EF2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611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E92E7-4ACA-41E6-9767-F00F2313989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485" name="Espaço Reservado para Rodapé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Calibri" panose="020F0502020204030204" pitchFamily="34" charset="0"/>
              </a:rPr>
              <a:t>Roberto Giunta</a:t>
            </a:r>
          </a:p>
        </p:txBody>
      </p:sp>
    </p:spTree>
    <p:extLst>
      <p:ext uri="{BB962C8B-B14F-4D97-AF65-F5344CB8AC3E}">
        <p14:creationId xmlns:p14="http://schemas.microsoft.com/office/powerpoint/2010/main" val="8858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64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9038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2515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572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843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05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048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3521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52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859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10F12-4474-4265-9949-460A73D265B7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98348-C8F6-4503-8DEC-11BC7CB8EDC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6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70C5B-DC75-44A6-A163-27AB462C83A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3754-7D73-4090-BE2A-F44DBAFE52F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20A1E-844C-45C2-9117-9B2FE1CA8216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F4BDE-A144-4556-BE1E-695E1523FF1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5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249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4B67B-2A80-4AC9-B56B-74A2925E8912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420CC-F6B2-41E2-AD45-691F7FF0252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8433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bilidade@natividadedaserra.sp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mailto:Roberto_giunta@yahoo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1105" y="4648199"/>
            <a:ext cx="6121469" cy="101530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800" b="1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3º </a:t>
            </a:r>
            <a:r>
              <a:rPr lang="pt-BR" sz="2800" b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Quadrimestre de 2022</a:t>
            </a:r>
          </a:p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(art. 9º, § 4º, da Lei Complementar Federal nº 101/00)</a:t>
            </a:r>
            <a:endParaRPr lang="pt-BR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0B460A3E-8824-43E1-AA23-8BF396FB4695}"/>
              </a:ext>
            </a:extLst>
          </p:cNvPr>
          <p:cNvSpPr txBox="1"/>
          <p:nvPr/>
        </p:nvSpPr>
        <p:spPr>
          <a:xfrm>
            <a:off x="2425148" y="2130835"/>
            <a:ext cx="85211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Audiência Pública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Cumprimento das Metas Fiscais - LRF</a:t>
            </a:r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5103E9-599B-4B0F-9078-B756256C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568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354CBB2-799C-4095-983E-22789FD7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E63FEF8-B5B4-4F46-9AF7-8AC5C389A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28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pt-BR" altLang="pt-B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R G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="" xmlns:a16="http://schemas.microsoft.com/office/drawing/2014/main" id="{847DD4DC-51B3-430E-9687-852ECD70393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D5AF1CE8-7C6C-4C41-892A-A31B88DB7DA6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38FCCBFC-C5B4-44BE-A2C7-0C3787879E22}"/>
              </a:ext>
            </a:extLst>
          </p:cNvPr>
          <p:cNvSpPr txBox="1">
            <a:spLocks/>
          </p:cNvSpPr>
          <p:nvPr/>
        </p:nvSpPr>
        <p:spPr bwMode="auto">
          <a:xfrm>
            <a:off x="1219684" y="1751772"/>
            <a:ext cx="10468733" cy="6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DESPESAS COM PESSOAL</a:t>
            </a:r>
            <a:endParaRPr kumimoji="0" lang="pt-BR" sz="2200" b="0" i="0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 fontAlgn="auto"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endParaRPr lang="pt-BR" sz="1400" i="1" dirty="0"/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DA2E6EA2-3EB7-4591-BADF-65CA6C5C852C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="" xmlns:a16="http://schemas.microsoft.com/office/drawing/2014/main" id="{DFD551C6-84BD-4AEF-919D-65CF7CE05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78228"/>
              </p:ext>
            </p:extLst>
          </p:nvPr>
        </p:nvGraphicFramePr>
        <p:xfrm>
          <a:off x="2199861" y="2385391"/>
          <a:ext cx="8017567" cy="2902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8453">
                  <a:extLst>
                    <a:ext uri="{9D8B030D-6E8A-4147-A177-3AD203B41FA5}">
                      <a16:colId xmlns="" xmlns:a16="http://schemas.microsoft.com/office/drawing/2014/main" val="540532202"/>
                    </a:ext>
                  </a:extLst>
                </a:gridCol>
                <a:gridCol w="1350326">
                  <a:extLst>
                    <a:ext uri="{9D8B030D-6E8A-4147-A177-3AD203B41FA5}">
                      <a16:colId xmlns="" xmlns:a16="http://schemas.microsoft.com/office/drawing/2014/main" val="4060133703"/>
                    </a:ext>
                  </a:extLst>
                </a:gridCol>
                <a:gridCol w="740497">
                  <a:extLst>
                    <a:ext uri="{9D8B030D-6E8A-4147-A177-3AD203B41FA5}">
                      <a16:colId xmlns="" xmlns:a16="http://schemas.microsoft.com/office/drawing/2014/main" val="245857049"/>
                    </a:ext>
                  </a:extLst>
                </a:gridCol>
                <a:gridCol w="1274881">
                  <a:extLst>
                    <a:ext uri="{9D8B030D-6E8A-4147-A177-3AD203B41FA5}">
                      <a16:colId xmlns="" xmlns:a16="http://schemas.microsoft.com/office/drawing/2014/main" val="501004135"/>
                    </a:ext>
                  </a:extLst>
                </a:gridCol>
                <a:gridCol w="713410">
                  <a:extLst>
                    <a:ext uri="{9D8B030D-6E8A-4147-A177-3AD203B41FA5}">
                      <a16:colId xmlns="" xmlns:a16="http://schemas.microsoft.com/office/drawing/2014/main" val="1138447045"/>
                    </a:ext>
                  </a:extLst>
                </a:gridCol>
              </a:tblGrid>
              <a:tr h="351409">
                <a:tc rowSpan="2"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</a:rPr>
                        <a:t>RECEITA CORRENTE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effectLst/>
                        </a:rPr>
                        <a:t>3º </a:t>
                      </a:r>
                      <a:r>
                        <a:rPr lang="pt-BR" sz="1300" b="1" dirty="0">
                          <a:effectLst/>
                        </a:rPr>
                        <a:t>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3539990"/>
                  </a:ext>
                </a:extLst>
              </a:tr>
              <a:tr h="3913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31.339.400,26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39.104.249,06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1901516"/>
                  </a:ext>
                </a:extLst>
              </a:tr>
              <a:tr h="312823">
                <a:tc rowSpan="2"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effectLst/>
                        </a:rPr>
                        <a:t>DESPESAS TOTAIS COM PESSOAL</a:t>
                      </a:r>
                      <a:endParaRPr lang="pt-BR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</a:rPr>
                        <a:t>%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effectLst/>
                        </a:rPr>
                        <a:t>%</a:t>
                      </a:r>
                      <a:endParaRPr lang="pt-BR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603978608"/>
                  </a:ext>
                </a:extLst>
              </a:tr>
              <a:tr h="595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13.978.108,55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44,60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16.978.396,25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43,42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543596128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+mj-lt"/>
                        </a:rPr>
                        <a:t>LIMITE PRUDENCIAL 95% (PAR.ÚN.ART.22 LRF)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20.060.479,77</a:t>
                      </a:r>
                      <a:endParaRPr lang="pt-BR" sz="12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51,30</a:t>
                      </a:r>
                      <a:endParaRPr lang="pt-BR" sz="12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274976794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+mj-lt"/>
                        </a:rPr>
                        <a:t>LIMITE LEGAL (ART. 20 LRF)</a:t>
                      </a:r>
                      <a:endParaRPr lang="pt-BR" sz="12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16.923.276,14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21.116.294,49</a:t>
                      </a:r>
                      <a:endParaRPr lang="pt-BR" sz="12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28087556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300" b="1" dirty="0">
                          <a:effectLst/>
                        </a:rPr>
                        <a:t>DESPESA LÍQ. INATIVOS E PENSIONISTAS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242.864,57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0,77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252.621,89</a:t>
                      </a:r>
                      <a:endParaRPr lang="pt-BR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0,65</a:t>
                      </a:r>
                      <a:endParaRPr lang="pt-BR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775028724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LIMITE LEGAL (§1º,ART.2ºLEI FEDERAL 9.717/98)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3.760.728,03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4.692.509,89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719915282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F107DD05-97BC-4CE2-B16F-6FCB77ADD8AF}"/>
              </a:ext>
            </a:extLst>
          </p:cNvPr>
          <p:cNvSpPr txBox="1"/>
          <p:nvPr/>
        </p:nvSpPr>
        <p:spPr>
          <a:xfrm>
            <a:off x="1424850" y="5559014"/>
            <a:ext cx="10263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pt-BR" sz="1400" i="1" dirty="0"/>
              <a:t>Conforme demonstrado acima, o percentual de </a:t>
            </a:r>
            <a:r>
              <a:rPr lang="pt-BR" sz="1400" b="1" i="1" dirty="0" smtClean="0"/>
              <a:t>43,42%</a:t>
            </a:r>
            <a:r>
              <a:rPr lang="pt-BR" sz="1400" i="1" dirty="0" smtClean="0"/>
              <a:t> </a:t>
            </a:r>
            <a:r>
              <a:rPr lang="pt-BR" sz="1400" i="1" dirty="0"/>
              <a:t>obtido no período se encontra abaixo do limite para gastos com pessoal estabelecido pelo art. 20 da LC 101/2000.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="" xmlns:a16="http://schemas.microsoft.com/office/drawing/2014/main" id="{95A89C90-0E0D-4D78-8CFE-96CAC36F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="" xmlns:a16="http://schemas.microsoft.com/office/drawing/2014/main" id="{0894A268-EB14-4387-A4E8-CD58382CCB96}"/>
              </a:ext>
            </a:extLst>
          </p:cNvPr>
          <p:cNvSpPr txBox="1">
            <a:spLocks/>
          </p:cNvSpPr>
          <p:nvPr/>
        </p:nvSpPr>
        <p:spPr bwMode="auto">
          <a:xfrm>
            <a:off x="1219684" y="1751772"/>
            <a:ext cx="10468733" cy="5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DÍVIDA</a:t>
            </a:r>
            <a:r>
              <a:rPr kumimoji="0" lang="pt-BR" sz="2200" b="1" i="0" u="sng" strike="noStrike" kern="1200" cap="none" spc="0" normalizeH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 CONSOLIDADA</a:t>
            </a:r>
            <a:endParaRPr kumimoji="0" lang="pt-BR" sz="2200" b="0" i="0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="" xmlns:a16="http://schemas.microsoft.com/office/drawing/2014/main" id="{6612244A-2FCD-481A-A507-0B516DDCF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85170"/>
              </p:ext>
            </p:extLst>
          </p:nvPr>
        </p:nvGraphicFramePr>
        <p:xfrm>
          <a:off x="2286381" y="2513800"/>
          <a:ext cx="8817429" cy="275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41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75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01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RECEITA CORRENTE LÍQUIDA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effectLst/>
                        </a:rPr>
                        <a:t>3º </a:t>
                      </a:r>
                      <a:r>
                        <a:rPr lang="pt-BR" sz="1300" b="1" dirty="0">
                          <a:effectLst/>
                        </a:rPr>
                        <a:t>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31.339.400,26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39.104.249,06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DÍVIDA CONSOLIDADA LÍQUIDA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%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%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0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5.799.241,10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18,50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5.107.888,84</a:t>
                      </a:r>
                      <a:endParaRPr lang="pt-B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13,06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LIMITE LEGAL </a:t>
                      </a:r>
                      <a:r>
                        <a:rPr lang="pt-BR" sz="1200" b="0" spc="-10" dirty="0">
                          <a:effectLst/>
                        </a:rPr>
                        <a:t>(</a:t>
                      </a:r>
                      <a:r>
                        <a:rPr lang="pt-BR" sz="1200" b="0" spc="-10" dirty="0" err="1">
                          <a:effectLst/>
                        </a:rPr>
                        <a:t>ARTs</a:t>
                      </a:r>
                      <a:r>
                        <a:rPr lang="pt-BR" sz="1200" b="0" spc="-10" dirty="0">
                          <a:effectLst/>
                        </a:rPr>
                        <a:t> 3º E 4º - RESOLUÇÃO Nº 43 SENADO)</a:t>
                      </a:r>
                      <a:endParaRPr lang="pt-BR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37.607.280,31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46.925.098,87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B2F5088E-B104-4D01-AED9-5EE9C95B2831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28A00E0B-DCF6-4429-B070-3B133407DD1B}"/>
              </a:ext>
            </a:extLst>
          </p:cNvPr>
          <p:cNvSpPr txBox="1"/>
          <p:nvPr/>
        </p:nvSpPr>
        <p:spPr>
          <a:xfrm>
            <a:off x="1363841" y="5571461"/>
            <a:ext cx="10468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demonstrativo comprova que o saldo da dívida a longo prazo está dentro do limite legal estabelecido pelo Senado Federal de 120% da Receita Corrente Líquida.</a:t>
            </a:r>
            <a:endParaRPr lang="pt-BR" sz="1400" dirty="0">
              <a:latin typeface="Century Gothic" panose="020B0502020202020204" pitchFamily="34" charset="0"/>
            </a:endParaRPr>
          </a:p>
        </p:txBody>
      </p:sp>
      <p:pic>
        <p:nvPicPr>
          <p:cNvPr id="17" name="Imagem 6">
            <a:extLst>
              <a:ext uri="{FF2B5EF4-FFF2-40B4-BE49-F238E27FC236}">
                <a16:creationId xmlns="" xmlns:a16="http://schemas.microsoft.com/office/drawing/2014/main" id="{EFC6D984-86DC-4A56-B5CB-08E2A4D1655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  <p:extLst>
      <p:ext uri="{BB962C8B-B14F-4D97-AF65-F5344CB8AC3E}">
        <p14:creationId xmlns:p14="http://schemas.microsoft.com/office/powerpoint/2010/main" val="1488568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E206147-B400-49B0-B9AD-AF40087D4B5B}"/>
              </a:ext>
            </a:extLst>
          </p:cNvPr>
          <p:cNvSpPr txBox="1"/>
          <p:nvPr/>
        </p:nvSpPr>
        <p:spPr>
          <a:xfrm>
            <a:off x="840259" y="1344270"/>
            <a:ext cx="10709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CUMPRIMENTO DOS LIMITES CONSTITUCIONAIS COM SAÚDE E EDUCAÇÃO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D36548BD-BB17-4B0D-A415-5C6A72A6769A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="" xmlns:a16="http://schemas.microsoft.com/office/drawing/2014/main" id="{18A36E23-D825-4B83-B8C1-FEA7B344F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15171"/>
              </p:ext>
            </p:extLst>
          </p:nvPr>
        </p:nvGraphicFramePr>
        <p:xfrm>
          <a:off x="2513891" y="2119713"/>
          <a:ext cx="7640043" cy="1125765"/>
        </p:xfrm>
        <a:graphic>
          <a:graphicData uri="http://schemas.openxmlformats.org/drawingml/2006/table">
            <a:tbl>
              <a:tblPr/>
              <a:tblGrid>
                <a:gridCol w="3914205">
                  <a:extLst>
                    <a:ext uri="{9D8B030D-6E8A-4147-A177-3AD203B41FA5}">
                      <a16:colId xmlns="" xmlns:a16="http://schemas.microsoft.com/office/drawing/2014/main" val="1935482167"/>
                    </a:ext>
                  </a:extLst>
                </a:gridCol>
                <a:gridCol w="1269241">
                  <a:extLst>
                    <a:ext uri="{9D8B030D-6E8A-4147-A177-3AD203B41FA5}">
                      <a16:colId xmlns="" xmlns:a16="http://schemas.microsoft.com/office/drawing/2014/main" val="1934170770"/>
                    </a:ext>
                  </a:extLst>
                </a:gridCol>
                <a:gridCol w="1296538">
                  <a:extLst>
                    <a:ext uri="{9D8B030D-6E8A-4147-A177-3AD203B41FA5}">
                      <a16:colId xmlns="" xmlns:a16="http://schemas.microsoft.com/office/drawing/2014/main" val="1706936198"/>
                    </a:ext>
                  </a:extLst>
                </a:gridCol>
                <a:gridCol w="1160059">
                  <a:extLst>
                    <a:ext uri="{9D8B030D-6E8A-4147-A177-3AD203B41FA5}">
                      <a16:colId xmlns="" xmlns:a16="http://schemas.microsoft.com/office/drawing/2014/main" val="3790161291"/>
                    </a:ext>
                  </a:extLst>
                </a:gridCol>
              </a:tblGrid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 Legal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Aplicado (Liquidado)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 Aplicado a Maior/Menor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680167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com Recursos Próprios na Saúde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4.184.711,90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6.607.029,98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2.422.317,98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0592515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em Saúde (%)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23,68%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8,68%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434560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0CA02B0D-0875-4659-A63E-19DDE22816DB}"/>
              </a:ext>
            </a:extLst>
          </p:cNvPr>
          <p:cNvSpPr txBox="1"/>
          <p:nvPr/>
        </p:nvSpPr>
        <p:spPr>
          <a:xfrm>
            <a:off x="4729852" y="1800394"/>
            <a:ext cx="31275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u="sng" dirty="0">
                <a:latin typeface="Century Gothic" panose="020B0502020202020204" pitchFamily="34" charset="0"/>
              </a:rPr>
              <a:t>S A Ú D 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FEEB3C13-93CF-435E-BFFF-50BBF382BE85}"/>
              </a:ext>
            </a:extLst>
          </p:cNvPr>
          <p:cNvSpPr txBox="1"/>
          <p:nvPr/>
        </p:nvSpPr>
        <p:spPr>
          <a:xfrm>
            <a:off x="4729852" y="3411263"/>
            <a:ext cx="3127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>
                <a:latin typeface="Century Gothic" panose="020B0502020202020204" pitchFamily="34" charset="0"/>
              </a:rPr>
              <a:t>E D U C A Ç Ã 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83E32193-04D5-43F3-A8CC-CF961F6E659C}"/>
              </a:ext>
            </a:extLst>
          </p:cNvPr>
          <p:cNvSpPr txBox="1"/>
          <p:nvPr/>
        </p:nvSpPr>
        <p:spPr>
          <a:xfrm>
            <a:off x="4729852" y="5015549"/>
            <a:ext cx="3127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>
                <a:latin typeface="Century Gothic" panose="020B0502020202020204" pitchFamily="34" charset="0"/>
              </a:rPr>
              <a:t>F U N D E B</a:t>
            </a:r>
          </a:p>
        </p:txBody>
      </p:sp>
      <p:pic>
        <p:nvPicPr>
          <p:cNvPr id="22" name="Imagem 6">
            <a:extLst>
              <a:ext uri="{FF2B5EF4-FFF2-40B4-BE49-F238E27FC236}">
                <a16:creationId xmlns="" xmlns:a16="http://schemas.microsoft.com/office/drawing/2014/main" id="{867BB16D-2F96-4B82-8EB4-752B1130F8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ela 22">
            <a:extLst>
              <a:ext uri="{FF2B5EF4-FFF2-40B4-BE49-F238E27FC236}">
                <a16:creationId xmlns="" xmlns:a16="http://schemas.microsoft.com/office/drawing/2014/main" id="{FAF72D90-AA6C-AB1C-4F12-4D2D8302A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64763"/>
              </p:ext>
            </p:extLst>
          </p:nvPr>
        </p:nvGraphicFramePr>
        <p:xfrm>
          <a:off x="2513891" y="3717699"/>
          <a:ext cx="7653691" cy="1253430"/>
        </p:xfrm>
        <a:graphic>
          <a:graphicData uri="http://schemas.openxmlformats.org/drawingml/2006/table">
            <a:tbl>
              <a:tblPr/>
              <a:tblGrid>
                <a:gridCol w="4107176">
                  <a:extLst>
                    <a:ext uri="{9D8B030D-6E8A-4147-A177-3AD203B41FA5}">
                      <a16:colId xmlns="" xmlns:a16="http://schemas.microsoft.com/office/drawing/2014/main" val="1935482167"/>
                    </a:ext>
                  </a:extLst>
                </a:gridCol>
                <a:gridCol w="1267585">
                  <a:extLst>
                    <a:ext uri="{9D8B030D-6E8A-4147-A177-3AD203B41FA5}">
                      <a16:colId xmlns="" xmlns:a16="http://schemas.microsoft.com/office/drawing/2014/main" val="1934170770"/>
                    </a:ext>
                  </a:extLst>
                </a:gridCol>
                <a:gridCol w="1206363">
                  <a:extLst>
                    <a:ext uri="{9D8B030D-6E8A-4147-A177-3AD203B41FA5}">
                      <a16:colId xmlns="" xmlns:a16="http://schemas.microsoft.com/office/drawing/2014/main" val="1706936198"/>
                    </a:ext>
                  </a:extLst>
                </a:gridCol>
                <a:gridCol w="1072567">
                  <a:extLst>
                    <a:ext uri="{9D8B030D-6E8A-4147-A177-3AD203B41FA5}">
                      <a16:colId xmlns="" xmlns:a16="http://schemas.microsoft.com/office/drawing/2014/main" val="3790161291"/>
                    </a:ext>
                  </a:extLst>
                </a:gridCol>
              </a:tblGrid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 Legal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Aplicado (Empenhado)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 Aplicado a Maior/Menor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680167"/>
                  </a:ext>
                </a:extLst>
              </a:tr>
              <a:tr h="37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 Aplicado no Ensino (Art. 212 CF)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7.281.340,31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8.135.239,63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853.899,32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0592515"/>
                  </a:ext>
                </a:extLst>
              </a:tr>
              <a:tr h="37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Percentual Aplicado no Ensino (%)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27,93%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2,93%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434560"/>
                  </a:ext>
                </a:extLst>
              </a:tr>
            </a:tbl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="" xmlns:a16="http://schemas.microsoft.com/office/drawing/2014/main" id="{D0F2A0B6-3B22-A5BD-F57A-3B479F888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97321"/>
              </p:ext>
            </p:extLst>
          </p:nvPr>
        </p:nvGraphicFramePr>
        <p:xfrm>
          <a:off x="2500243" y="5323326"/>
          <a:ext cx="7667340" cy="1253430"/>
        </p:xfrm>
        <a:graphic>
          <a:graphicData uri="http://schemas.openxmlformats.org/drawingml/2006/table">
            <a:tbl>
              <a:tblPr/>
              <a:tblGrid>
                <a:gridCol w="4114500">
                  <a:extLst>
                    <a:ext uri="{9D8B030D-6E8A-4147-A177-3AD203B41FA5}">
                      <a16:colId xmlns="" xmlns:a16="http://schemas.microsoft.com/office/drawing/2014/main" val="1935482167"/>
                    </a:ext>
                  </a:extLst>
                </a:gridCol>
                <a:gridCol w="1269845">
                  <a:extLst>
                    <a:ext uri="{9D8B030D-6E8A-4147-A177-3AD203B41FA5}">
                      <a16:colId xmlns="" xmlns:a16="http://schemas.microsoft.com/office/drawing/2014/main" val="1934170770"/>
                    </a:ext>
                  </a:extLst>
                </a:gridCol>
                <a:gridCol w="1208515">
                  <a:extLst>
                    <a:ext uri="{9D8B030D-6E8A-4147-A177-3AD203B41FA5}">
                      <a16:colId xmlns="" xmlns:a16="http://schemas.microsoft.com/office/drawing/2014/main" val="1706936198"/>
                    </a:ext>
                  </a:extLst>
                </a:gridCol>
                <a:gridCol w="1074480">
                  <a:extLst>
                    <a:ext uri="{9D8B030D-6E8A-4147-A177-3AD203B41FA5}">
                      <a16:colId xmlns="" xmlns:a16="http://schemas.microsoft.com/office/drawing/2014/main" val="3790161291"/>
                    </a:ext>
                  </a:extLst>
                </a:gridCol>
              </a:tblGrid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 Legal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Aplicado (Liquidado)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 Aplicado a Maior/Menor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680167"/>
                  </a:ext>
                </a:extLst>
              </a:tr>
              <a:tr h="37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 Aplicado no Magistério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3.337.847,17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4.634.292,44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1.296.445,27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0592515"/>
                  </a:ext>
                </a:extLst>
              </a:tr>
              <a:tr h="37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Percentual Aplicado com o Magistério (%)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97,19%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27,19%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434560"/>
                  </a:ext>
                </a:extLst>
              </a:tr>
            </a:tbl>
          </a:graphicData>
        </a:graphic>
      </p:graphicFrame>
      <p:sp>
        <p:nvSpPr>
          <p:cNvPr id="13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Conteúdo 2">
            <a:extLst>
              <a:ext uri="{FF2B5EF4-FFF2-40B4-BE49-F238E27FC236}">
                <a16:creationId xmlns="" xmlns:a16="http://schemas.microsoft.com/office/drawing/2014/main" id="{4EADCDE1-5446-4364-A3D2-BC95D21A4EB3}"/>
              </a:ext>
            </a:extLst>
          </p:cNvPr>
          <p:cNvSpPr txBox="1">
            <a:spLocks/>
          </p:cNvSpPr>
          <p:nvPr/>
        </p:nvSpPr>
        <p:spPr bwMode="auto">
          <a:xfrm>
            <a:off x="622852" y="1730693"/>
            <a:ext cx="11370365" cy="40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PUBLICAÇÕES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 </a:t>
            </a: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18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	Relatório de Gestão Fiscal – RGF do </a:t>
            </a:r>
            <a:r>
              <a:rPr kumimoji="0" lang="pt-BR" sz="1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3º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Quadrimestre/2022.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	Relatório Resumido da Execução Orçamentária - RREO </a:t>
            </a:r>
            <a:r>
              <a:rPr kumimoji="0" lang="pt-BR" sz="1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6º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Bimestre/2022.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	Relatórios </a:t>
            </a:r>
            <a:r>
              <a:rPr lang="pt-BR" sz="1900" i="1" dirty="0">
                <a:solidFill>
                  <a:sysClr val="window" lastClr="FFFFFF"/>
                </a:solidFill>
                <a:latin typeface="Century Gothic"/>
              </a:rPr>
              <a:t>RREO e RGF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publicados no jornal </a:t>
            </a:r>
            <a:r>
              <a:rPr lang="pt-BR" i="1" dirty="0"/>
              <a:t>“Diário de Taubaté” Edição nº </a:t>
            </a:r>
            <a:r>
              <a:rPr lang="pt-BR" i="1" dirty="0" smtClean="0"/>
              <a:t>14.020, </a:t>
            </a:r>
            <a:r>
              <a:rPr lang="pt-BR" i="1" dirty="0" err="1"/>
              <a:t>págs</a:t>
            </a:r>
            <a:r>
              <a:rPr lang="pt-BR" i="1" dirty="0"/>
              <a:t> 	</a:t>
            </a:r>
            <a:r>
              <a:rPr lang="pt-BR" i="1" dirty="0" smtClean="0"/>
              <a:t>4B, 5B </a:t>
            </a:r>
            <a:r>
              <a:rPr lang="pt-BR" i="1" dirty="0"/>
              <a:t>e </a:t>
            </a:r>
            <a:r>
              <a:rPr lang="pt-BR" i="1" dirty="0" smtClean="0"/>
              <a:t>6B</a:t>
            </a:r>
            <a:r>
              <a:rPr lang="pt-BR" i="1" dirty="0"/>
              <a:t>, de </a:t>
            </a:r>
            <a:r>
              <a:rPr lang="pt-BR" i="1" dirty="0" smtClean="0"/>
              <a:t>28/01/2023.</a:t>
            </a:r>
            <a:endParaRPr kumimoji="0" lang="pt-BR" sz="19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  <a:p>
            <a:pPr marL="0" lvl="0" indent="0"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	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Encaminhamento das publicações dos relatórios da RREO e do RGF ao sistema AUDESP 	no dia </a:t>
            </a:r>
            <a:r>
              <a:rPr lang="pt-BR" sz="1800" i="1" dirty="0"/>
              <a:t>28/01/2023</a:t>
            </a:r>
            <a:r>
              <a:rPr lang="pt-BR" sz="1900" i="1" dirty="0" smtClean="0">
                <a:solidFill>
                  <a:sysClr val="window" lastClr="FFFFFF"/>
                </a:solidFill>
              </a:rPr>
              <a:t>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	Edital de </a:t>
            </a:r>
            <a:r>
              <a:rPr kumimoji="0" lang="pt-BR" sz="190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audiência publicado no jornal </a:t>
            </a:r>
            <a:r>
              <a:rPr lang="pt-BR" sz="1900" i="1" dirty="0"/>
              <a:t>“Diário de Taubaté” Edição nº </a:t>
            </a:r>
            <a:r>
              <a:rPr lang="pt-BR" sz="1900" i="1" dirty="0" smtClean="0"/>
              <a:t>14.0240</a:t>
            </a:r>
            <a:r>
              <a:rPr lang="pt-BR" sz="1900" i="1" dirty="0"/>
              <a:t>, pág. 1B de 	</a:t>
            </a:r>
            <a:r>
              <a:rPr lang="pt-BR" sz="1900" i="1" dirty="0" smtClean="0"/>
              <a:t>03/02/2023.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BCF3A7C8-2E09-481A-9B6B-9AA852ABBC73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24" name="Imagem 6">
            <a:extLst>
              <a:ext uri="{FF2B5EF4-FFF2-40B4-BE49-F238E27FC236}">
                <a16:creationId xmlns="" xmlns:a16="http://schemas.microsoft.com/office/drawing/2014/main" id="{A7BAB6DD-DB08-4DD1-B63B-E80B9A46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A4416402-C220-460C-9057-87ACA342258F}"/>
              </a:ext>
            </a:extLst>
          </p:cNvPr>
          <p:cNvSpPr txBox="1">
            <a:spLocks/>
          </p:cNvSpPr>
          <p:nvPr/>
        </p:nvSpPr>
        <p:spPr bwMode="auto">
          <a:xfrm>
            <a:off x="720677" y="1696277"/>
            <a:ext cx="11045144" cy="416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RESULTADO APURADO - CUMPRIMENTO DOS LIMITES E PRAZOS LEGAIS</a:t>
            </a: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	</a:t>
            </a:r>
            <a:r>
              <a:rPr lang="pt-BR" sz="1900" dirty="0">
                <a:latin typeface="Century Gothic" panose="020B0502020202020204" pitchFamily="34" charset="0"/>
              </a:rPr>
              <a:t>O Município está com as finanças em equilíbrio</a:t>
            </a:r>
            <a:r>
              <a:rPr kumimoji="0" lang="pt-BR" sz="190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sz="1900" i="1" dirty="0">
                <a:solidFill>
                  <a:sysClr val="window" lastClr="FFFFFF"/>
                </a:solidFill>
                <a:latin typeface="Century Gothic" panose="020B0502020202020204" pitchFamily="34" charset="0"/>
              </a:rPr>
              <a:t> 	O Município cumpriu os limites para gastos com pessoal.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sz="1900" i="1" dirty="0">
                <a:solidFill>
                  <a:sysClr val="window" lastClr="FFFFFF"/>
                </a:solidFill>
                <a:latin typeface="Century Gothic" panose="020B0502020202020204" pitchFamily="34" charset="0"/>
              </a:rPr>
              <a:t> 	Cumpriu os limites para Dívidas de Longo Prazo.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Publicação do Relatório de Gestão Fiscal – RGF do </a:t>
            </a:r>
            <a:r>
              <a:rPr kumimoji="0" lang="pt-BR" sz="1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3º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Quadrimestre/2022.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Publicação do Relatório Resumido da Execução Orçamentária – RREO </a:t>
            </a:r>
            <a:r>
              <a:rPr kumimoji="0" lang="pt-BR" sz="1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6º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Bimestre/2022.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lvl="0" indent="0" algn="just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O Município</a:t>
            </a:r>
            <a:r>
              <a:rPr kumimoji="0" lang="pt-BR" sz="1900" b="0" i="1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comprovou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a aplicação dos valores previstos na Constituição Federal com 	Saúde e Educação (inclusive Fundeb).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A5B2DC0D-5EB8-4415-8881-C320261CDBCD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4" name="Imagem 6">
            <a:extLst>
              <a:ext uri="{FF2B5EF4-FFF2-40B4-BE49-F238E27FC236}">
                <a16:creationId xmlns="" xmlns:a16="http://schemas.microsoft.com/office/drawing/2014/main" id="{9AB8AF49-1F6F-4042-ABD9-65FD300297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F27BB436-2490-4457-BE58-D5CE2A6D656C}"/>
              </a:ext>
            </a:extLst>
          </p:cNvPr>
          <p:cNvSpPr txBox="1">
            <a:spLocks/>
          </p:cNvSpPr>
          <p:nvPr/>
        </p:nvSpPr>
        <p:spPr bwMode="auto">
          <a:xfrm>
            <a:off x="1707320" y="1616765"/>
            <a:ext cx="9517272" cy="450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Agradecemos a participação de todos!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j-ea"/>
                <a:cs typeface="+mj-cs"/>
              </a:rPr>
              <a:t>Setor de Finanças</a:t>
            </a:r>
            <a:endParaRPr kumimoji="0" lang="pt-BR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lang="pt-BR" sz="1500" i="1" u="sng" dirty="0">
              <a:latin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pt-BR" sz="1500" i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</a:rPr>
              <a:t>natividade</a:t>
            </a: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daserra.sp.gov.br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contabilidade@natividadedaserra.sp.gov.br</a:t>
            </a: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tesouraria@natividadedaserra.sp.gov.br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  <a:hlinkClick r:id="rId4"/>
              </a:rPr>
              <a:t>Roberto_giunta@yahoo.com.br</a:t>
            </a:r>
            <a:r>
              <a:rPr kumimoji="0" lang="pt-BR" sz="15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endParaRPr kumimoji="0" lang="pt-BR" sz="1500" b="0" i="1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lang="pt-BR" sz="1500" i="1" u="sng" dirty="0">
              <a:latin typeface="Century Gothic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	</a:t>
            </a:r>
            <a:r>
              <a:rPr kumimoji="0" lang="pt-BR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EQUIPE: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 	     Fabiana Aparecida Lemes Gil     -     </a:t>
            </a:r>
            <a:r>
              <a:rPr 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Denise Cristina Menezes Menecucci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pt-BR" sz="1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Antonio</a:t>
            </a:r>
            <a:r>
              <a:rPr 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Carlos Oliveira    -    </a:t>
            </a:r>
            <a:r>
              <a:rPr lang="pt-BR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Rute do Amparo Santana dos Santos	-	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Roberto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Giunta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E55FD24F-7C37-4E6F-9666-A6BE77DD37B5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3" name="Imagem 6">
            <a:extLst>
              <a:ext uri="{FF2B5EF4-FFF2-40B4-BE49-F238E27FC236}">
                <a16:creationId xmlns="" xmlns:a16="http://schemas.microsoft.com/office/drawing/2014/main" id="{213AF693-F4C7-4E9C-85AF-9C4C04D6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975662" y="1347283"/>
            <a:ext cx="10856912" cy="3306604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AVALIAÇÃO DO CUMPRIMENTO DAS METAS FISCAIS</a:t>
            </a:r>
            <a:endParaRPr lang="pt-BR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cap="none" dirty="0"/>
              <a:t>Aos </a:t>
            </a:r>
            <a:r>
              <a:rPr lang="pt-BR" i="1" cap="none" dirty="0" smtClean="0"/>
              <a:t>dezesseis dias </a:t>
            </a:r>
            <a:r>
              <a:rPr lang="pt-BR" i="1" cap="none" dirty="0"/>
              <a:t>do mês de </a:t>
            </a:r>
            <a:r>
              <a:rPr lang="pt-BR" i="1" cap="none" dirty="0" smtClean="0"/>
              <a:t>fevereiro </a:t>
            </a:r>
            <a:r>
              <a:rPr lang="pt-BR" i="1" cap="none" dirty="0"/>
              <a:t>de </a:t>
            </a:r>
            <a:r>
              <a:rPr lang="pt-BR" i="1" cap="none" dirty="0" smtClean="0"/>
              <a:t>2023, </a:t>
            </a:r>
            <a:r>
              <a:rPr lang="pt-BR" i="1" cap="none" dirty="0"/>
              <a:t>com início às </a:t>
            </a:r>
            <a:r>
              <a:rPr lang="pt-BR" i="1" cap="none" dirty="0" smtClean="0"/>
              <a:t>15:00 </a:t>
            </a:r>
            <a:r>
              <a:rPr lang="pt-BR" i="1" cap="none" dirty="0"/>
              <a:t>horas, na Câmara Municipal, em atendimento ao disposto no parágrafo 4º, Art. 9º da Lei de Responsabilidade Fiscal – Lei Complementar 101/2000 – a Prefeitura Municipal de Natividade da Serra, por sua Diretoria de Finanças, apresenta à Comissão de Orçamento e Finanças da Câmara Municipal e aos interessados que compareceram à presente reunião, o </a:t>
            </a:r>
            <a:r>
              <a:rPr lang="pt-BR" b="1" i="1" cap="none" dirty="0"/>
              <a:t>RESULTADO DA EXECUÇÃO DAS METAS FISCAIS</a:t>
            </a:r>
            <a:r>
              <a:rPr lang="pt-BR" i="1" cap="none" dirty="0"/>
              <a:t> do </a:t>
            </a:r>
            <a:r>
              <a:rPr lang="pt-BR" b="1" i="1" cap="none" dirty="0" smtClean="0"/>
              <a:t>Terceiro </a:t>
            </a:r>
            <a:r>
              <a:rPr lang="pt-BR" b="1" i="1" cap="none" dirty="0"/>
              <a:t>Quadrimestre de 2022</a:t>
            </a:r>
            <a:r>
              <a:rPr lang="pt-BR" i="1" cap="none" dirty="0"/>
              <a:t> do Município de Natividade da Serra.</a:t>
            </a:r>
            <a:endParaRPr lang="pt-BR" cap="none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307" y="4465618"/>
            <a:ext cx="8468137" cy="178904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B00B73AB-6E70-48AB-AD22-81E936FE7BBD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0" name="Imagem 6">
            <a:extLst>
              <a:ext uri="{FF2B5EF4-FFF2-40B4-BE49-F238E27FC236}">
                <a16:creationId xmlns="" xmlns:a16="http://schemas.microsoft.com/office/drawing/2014/main" id="{D2D9B7E6-AF0F-443A-A591-862CC2978D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="" xmlns:a16="http://schemas.microsoft.com/office/drawing/2014/main" id="{3AE3E2EA-4042-47EE-A57A-0BD6DB7A5CC9}"/>
              </a:ext>
            </a:extLst>
          </p:cNvPr>
          <p:cNvSpPr txBox="1">
            <a:spLocks/>
          </p:cNvSpPr>
          <p:nvPr/>
        </p:nvSpPr>
        <p:spPr>
          <a:xfrm>
            <a:off x="896194" y="2079220"/>
            <a:ext cx="10652125" cy="1496494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altLang="pt-BR" sz="2200" i="1" dirty="0">
                <a:latin typeface="Century Gothic" panose="020B0502020202020204" pitchFamily="34" charset="0"/>
              </a:rPr>
              <a:t>A Audiência Pública é um dos instrumentos de transparência da Gestão Fiscal, e deve ser amplamente divulgada, para que haja a devida participação popular na Administração Pública</a:t>
            </a:r>
            <a:r>
              <a:rPr lang="pt-BR" altLang="pt-BR" sz="2000" i="1" dirty="0"/>
              <a:t>. </a:t>
            </a:r>
            <a:endParaRPr lang="pt-BR" altLang="pt-BR" dirty="0"/>
          </a:p>
        </p:txBody>
      </p:sp>
      <p:pic>
        <p:nvPicPr>
          <p:cNvPr id="11" name="Imagem 3">
            <a:extLst>
              <a:ext uri="{FF2B5EF4-FFF2-40B4-BE49-F238E27FC236}">
                <a16:creationId xmlns="" xmlns:a16="http://schemas.microsoft.com/office/drawing/2014/main" id="{65E8FCAC-BF34-4971-93AB-485031086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5" y="3854302"/>
            <a:ext cx="9637619" cy="2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7517771-9C3E-42AF-9DFF-869D3CF97C45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5" name="Imagem 6">
            <a:extLst>
              <a:ext uri="{FF2B5EF4-FFF2-40B4-BE49-F238E27FC236}">
                <a16:creationId xmlns="" xmlns:a16="http://schemas.microsoft.com/office/drawing/2014/main" id="{C6DCE1CF-C3C6-4F37-9D2B-7DA4B98A98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4A3A01AD-4FB6-429C-8491-1C2FD7763B67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="" xmlns:a16="http://schemas.microsoft.com/office/drawing/2014/main" id="{FD8F2D68-85FE-4DEC-B0D6-DAB0E72ABE3D}"/>
              </a:ext>
            </a:extLst>
          </p:cNvPr>
          <p:cNvSpPr txBox="1">
            <a:spLocks/>
          </p:cNvSpPr>
          <p:nvPr/>
        </p:nvSpPr>
        <p:spPr>
          <a:xfrm>
            <a:off x="1042337" y="1827408"/>
            <a:ext cx="10790237" cy="4195762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CUMPRIMENTO DAS METAS FISCAIS</a:t>
            </a: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>
                <a:latin typeface="Century Gothic" panose="020B0502020202020204" pitchFamily="34" charset="0"/>
              </a:rPr>
              <a:t>Com relação ao cumprimento das Metas Fiscais, os principais objetivos do Município na Audiência Pública são: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ar-SA" sz="3000" b="1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  </a:t>
            </a:r>
            <a:r>
              <a:rPr lang="pt-BR" sz="2900" b="1" i="1" dirty="0">
                <a:latin typeface="Century Gothic" panose="020B0502020202020204" pitchFamily="34" charset="0"/>
              </a:rPr>
              <a:t>Demonstrar</a:t>
            </a:r>
            <a:r>
              <a:rPr lang="pt-BR" b="1" i="1" dirty="0">
                <a:latin typeface="Century Gothic" panose="020B0502020202020204" pitchFamily="34" charset="0"/>
              </a:rPr>
              <a:t> as receitas arrecadadas no período, comparadas com a sua previsão;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Demonstrar as despesas realizadas executadas no período;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Comparar as Receitas e Despesas do período;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Demonstrar e analisar as metas de Resultado Primário e Resultado Nominal;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Comparar as Metas e as Dívidas do Município;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Avaliar os índices legais de aplicação de despesas com pessoal e os previstos na          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i="1" dirty="0">
                <a:latin typeface="Century Gothic" panose="020B0502020202020204" pitchFamily="34" charset="0"/>
              </a:rPr>
              <a:t>     Constituição Federal em Saúde e Educação.</a:t>
            </a:r>
            <a:endParaRPr lang="pt-BR" dirty="0"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pic>
        <p:nvPicPr>
          <p:cNvPr id="14" name="Imagem 6">
            <a:extLst>
              <a:ext uri="{FF2B5EF4-FFF2-40B4-BE49-F238E27FC236}">
                <a16:creationId xmlns="" xmlns:a16="http://schemas.microsoft.com/office/drawing/2014/main" id="{9AD4EF6D-CCCA-4535-BA2E-915024E4608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26E6B0A4-6579-4840-97C9-75C0DE77B0FE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0F24B4FE-961A-4D65-8425-4D4A7185F326}"/>
              </a:ext>
            </a:extLst>
          </p:cNvPr>
          <p:cNvSpPr txBox="1">
            <a:spLocks/>
          </p:cNvSpPr>
          <p:nvPr/>
        </p:nvSpPr>
        <p:spPr>
          <a:xfrm>
            <a:off x="773704" y="1334180"/>
            <a:ext cx="10971212" cy="4952728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4000" b="1" dirty="0">
                <a:solidFill>
                  <a:srgbClr val="FFC000"/>
                </a:solidFill>
                <a:effectLst/>
              </a:rPr>
              <a:t> </a:t>
            </a:r>
            <a:r>
              <a:rPr lang="pt-BR" sz="4000" b="1" dirty="0">
                <a:solidFill>
                  <a:srgbClr val="FFC000"/>
                </a:solidFill>
                <a:effectLst/>
                <a:latin typeface="Century Gothic" panose="020B0502020202020204" pitchFamily="34" charset="0"/>
              </a:rPr>
              <a:t>A IMPORTÂNCIA DO CUMPRIMENTO DOS PRAZOS</a:t>
            </a:r>
          </a:p>
          <a:p>
            <a:pPr marL="0" indent="0" algn="just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600" i="1" dirty="0">
                <a:latin typeface="Century Gothic" panose="020B0502020202020204" pitchFamily="34" charset="0"/>
              </a:rPr>
              <a:t>O envio correto de dados e dentro do prazo estabelecido por lei (Relatório Resumido da Execução Orçamentária – RREO e Relatório de Gestão Fiscal- RGF), evita que o Município seja impedido de receber transferências voluntárias e contratar operações de crédito. </a:t>
            </a:r>
            <a:endParaRPr lang="pt-BR" sz="3600" dirty="0"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600" i="1" dirty="0">
                <a:latin typeface="Century Gothic" panose="020B0502020202020204" pitchFamily="34" charset="0"/>
              </a:rPr>
              <a:t>E mais importante: demonstra que o gestor está atuando de acordo com os princípios preconizados na Lei de Responsabilidade Fiscal, oferecendo à sociedade a transparência das informações necessárias ao controle social.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sz="3200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sz="40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ANÁLISE DO RESULTADO BRUTO DA EXECUÇÃO ORÇAMENTÁRIA</a:t>
            </a:r>
            <a:endParaRPr lang="pt-BR" sz="4000" u="sng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600" i="1" dirty="0">
                <a:latin typeface="Century Gothic" panose="020B0502020202020204" pitchFamily="34" charset="0"/>
              </a:rPr>
              <a:t>O Resultado Bruto da Execução Orçamentária analisa os comportamentos das Receitas e das Despesas Orçamentárias. O quadro a seguir demonstra que a Receita Bruta do exercício comportou-se de acordo com as previsões contidas no PPA, na LDO e na LOA, demonstrados desta forma:</a:t>
            </a:r>
            <a:endParaRPr lang="pt-BR" sz="3600" dirty="0"/>
          </a:p>
        </p:txBody>
      </p:sp>
      <p:pic>
        <p:nvPicPr>
          <p:cNvPr id="15" name="Imagem 6">
            <a:extLst>
              <a:ext uri="{FF2B5EF4-FFF2-40B4-BE49-F238E27FC236}">
                <a16:creationId xmlns="" xmlns:a16="http://schemas.microsoft.com/office/drawing/2014/main" id="{FADA9B35-33EE-422E-899F-A693F8F011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Espaço Reservado para Conteúdo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6193494"/>
              </p:ext>
            </p:extLst>
          </p:nvPr>
        </p:nvGraphicFramePr>
        <p:xfrm>
          <a:off x="6049570" y="1661255"/>
          <a:ext cx="5658984" cy="38783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8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2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4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(B)  DESPESAS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AUTORIZADA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ANUAL (Atualizada)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 REALIZADA NO PERIODO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36.538.520,17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34.529.581,56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94,50%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PESSOAL E ENCARGOS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18.739.443,77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18.233.006,86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97,30%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JUROS E ENCARGOS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17.798.076,40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16.296.574,70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91,56%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8.292.816,71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5.029.013,53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60,64%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7.026.816,71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3.770.361,77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53,66%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1.266.000,00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1.258.651,76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99,42%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RESERVA DE CONTINGÊNCIA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718,88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DESPESA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44.832.055,76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39.558.595,09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88,24%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39860"/>
              </p:ext>
            </p:extLst>
          </p:nvPr>
        </p:nvGraphicFramePr>
        <p:xfrm>
          <a:off x="6016014" y="5601493"/>
          <a:ext cx="5755016" cy="325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7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2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20" baseline="0" dirty="0">
                          <a:effectLst/>
                        </a:rPr>
                        <a:t>RESULTADO ORÇAMENTÁRIO  (A-B) = SUPERAVIT</a:t>
                      </a:r>
                      <a:endParaRPr lang="pt-BR" sz="1200" spc="2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1.478.956,74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3,60%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8E850FF0-3B84-496A-B8D1-B7D80F506B78}"/>
              </a:ext>
            </a:extLst>
          </p:cNvPr>
          <p:cNvSpPr/>
          <p:nvPr/>
        </p:nvSpPr>
        <p:spPr>
          <a:xfrm>
            <a:off x="396957" y="5985890"/>
            <a:ext cx="11460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Resultado Bruto da Execução Orçamentária (pela despesa liquidada) demonstrada acima apresentou superávit da ordem de R$ </a:t>
            </a:r>
            <a:r>
              <a:rPr lang="pt-BR" sz="1100" i="1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1.478.956,74 (3,60%), </a:t>
            </a:r>
            <a:r>
              <a:rPr lang="pt-BR" sz="11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atendendo ao estabelecido nas Leis Orçamentárias – PPA, LDO e LOA.</a:t>
            </a:r>
            <a:endParaRPr lang="pt-BR" sz="1100" dirty="0"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No comportamento da execução da despesa, procurou-se realizar dentro da normalidade, conforme preveem as peças orçamentárias, nos parâmetros da legislação vigente.</a:t>
            </a:r>
            <a:endParaRPr lang="pt-BR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2682C86-C347-4997-BEBE-19F496A92116}"/>
              </a:ext>
            </a:extLst>
          </p:cNvPr>
          <p:cNvSpPr txBox="1"/>
          <p:nvPr/>
        </p:nvSpPr>
        <p:spPr>
          <a:xfrm>
            <a:off x="3049772" y="1203872"/>
            <a:ext cx="6092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BALANÇO ORÇAMENTÁRIO</a:t>
            </a:r>
            <a:endParaRPr lang="pt-BR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250C46FA-FC4A-4A44-A05B-B137DE0919F5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4" name="Imagem 6">
            <a:extLst>
              <a:ext uri="{FF2B5EF4-FFF2-40B4-BE49-F238E27FC236}">
                <a16:creationId xmlns="" xmlns:a16="http://schemas.microsoft.com/office/drawing/2014/main" id="{E760ED8E-07F0-4598-82AB-587F129B57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F9E9791A-1452-426F-A2AD-3E7D53202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16324"/>
              </p:ext>
            </p:extLst>
          </p:nvPr>
        </p:nvGraphicFramePr>
        <p:xfrm>
          <a:off x="420970" y="1644188"/>
          <a:ext cx="5472974" cy="40059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7950">
                  <a:extLst>
                    <a:ext uri="{9D8B030D-6E8A-4147-A177-3AD203B41FA5}">
                      <a16:colId xmlns="" xmlns:a16="http://schemas.microsoft.com/office/drawing/2014/main" val="1254833476"/>
                    </a:ext>
                  </a:extLst>
                </a:gridCol>
                <a:gridCol w="1274668">
                  <a:extLst>
                    <a:ext uri="{9D8B030D-6E8A-4147-A177-3AD203B41FA5}">
                      <a16:colId xmlns="" xmlns:a16="http://schemas.microsoft.com/office/drawing/2014/main" val="526636270"/>
                    </a:ext>
                  </a:extLst>
                </a:gridCol>
                <a:gridCol w="1063379">
                  <a:extLst>
                    <a:ext uri="{9D8B030D-6E8A-4147-A177-3AD203B41FA5}">
                      <a16:colId xmlns="" xmlns:a16="http://schemas.microsoft.com/office/drawing/2014/main" val="2480626372"/>
                    </a:ext>
                  </a:extLst>
                </a:gridCol>
                <a:gridCol w="816977">
                  <a:extLst>
                    <a:ext uri="{9D8B030D-6E8A-4147-A177-3AD203B41FA5}">
                      <a16:colId xmlns="" xmlns:a16="http://schemas.microsoft.com/office/drawing/2014/main" val="3668858598"/>
                    </a:ext>
                  </a:extLst>
                </a:gridCol>
              </a:tblGrid>
              <a:tr h="513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PREVISTA ANUAL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ARRECADADA NO PERÍODO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8991251"/>
                  </a:ext>
                </a:extLst>
              </a:tr>
              <a:tr h="327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31.892.450,00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39.104.249,06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122,61%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0242908"/>
                  </a:ext>
                </a:extLst>
              </a:tr>
              <a:tr h="327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 TRIBUTÁRIA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2.060.500,00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1.995.622,76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96,85%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9761591"/>
                  </a:ext>
                </a:extLst>
              </a:tr>
              <a:tr h="327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RECEITA DE CONTRIBUIÇÕES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124.884,44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89,20%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5206991"/>
                  </a:ext>
                </a:extLst>
              </a:tr>
              <a:tr h="327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RECEITA PATRIMONIAL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210.800,00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1.175.318,27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557,55%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5379660"/>
                  </a:ext>
                </a:extLst>
              </a:tr>
              <a:tr h="327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TRANSFERÊNCIAS CORRENTES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33.981.350,00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35.317.033,19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120,02%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9210451"/>
                  </a:ext>
                </a:extLst>
              </a:tr>
              <a:tr h="327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OUTRAS 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491.390,40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877,48%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7008635"/>
                  </a:ext>
                </a:extLst>
              </a:tr>
              <a:tr h="452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 RECEITAS DE CAPITAL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1.933.302,77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10.175,28%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9505039"/>
                  </a:ext>
                </a:extLst>
              </a:tr>
              <a:tr h="327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ALIENAÇÃO DE BENS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804493"/>
                  </a:ext>
                </a:extLst>
              </a:tr>
              <a:tr h="452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TRANSFERÊNCIAS DE CAPITAL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1.933.302,77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21.481,14%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9733563"/>
                  </a:ext>
                </a:extLst>
              </a:tr>
              <a:tr h="296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50">
                          <a:solidFill>
                            <a:schemeClr val="bg1"/>
                          </a:solidFill>
                          <a:effectLst/>
                        </a:rPr>
                        <a:t>TOTAL DA RECEITA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31.911.450,00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41.037.551,83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128,60%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617742"/>
                  </a:ext>
                </a:extLst>
              </a:tr>
            </a:tbl>
          </a:graphicData>
        </a:graphic>
      </p:graphicFrame>
      <p:sp>
        <p:nvSpPr>
          <p:cNvPr id="12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47248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81EAA830-196B-4522-B842-427B0FE6C219}"/>
              </a:ext>
            </a:extLst>
          </p:cNvPr>
          <p:cNvSpPr/>
          <p:nvPr/>
        </p:nvSpPr>
        <p:spPr>
          <a:xfrm>
            <a:off x="1354724" y="2098010"/>
            <a:ext cx="1047785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Para facilitar a análise do Resultado Primário, necessitamos conhecer os seguintes demonstrativos, nos termos da Lei de Responsabilidade Fiscal:</a:t>
            </a: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RECEITA FISCAL LÍQUIDA:</a:t>
            </a:r>
            <a:r>
              <a:rPr lang="pt-BR" sz="2000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refere-se à Receita Bruta, reduzidas as receitas de valores de empréstimos e outros recursos financeiros (principal, juros, acessórios de dívidas de terceiros recebidos);</a:t>
            </a: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DESPESA FISCAL LÍQUIDA:</a:t>
            </a:r>
            <a:r>
              <a:rPr lang="pt-BR" sz="2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trata-se da Despesa Bruta, descartadas as despesas referentes a empréstimos, financiamentos e outros recursos financeiros (principal, juros, acessórios da dívida pagos).   </a:t>
            </a: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O RESULTADO PRIMÁRIO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apura a diferença entre a </a:t>
            </a:r>
            <a:r>
              <a:rPr lang="pt-BR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Receita Fiscal Líquida</a:t>
            </a:r>
            <a:r>
              <a:rPr lang="pt-BR" sz="2000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e a </a:t>
            </a:r>
            <a:r>
              <a:rPr lang="pt-BR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Despesa Fiscal Líquida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, (receita e despesa bruta, excluídos os valores oriundos de receitas e despesas financeiras). </a:t>
            </a:r>
            <a:endParaRPr lang="pt-BR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F9F0888F-A958-4241-B7E9-7B97115FABBE}"/>
              </a:ext>
            </a:extLst>
          </p:cNvPr>
          <p:cNvSpPr txBox="1"/>
          <p:nvPr/>
        </p:nvSpPr>
        <p:spPr>
          <a:xfrm>
            <a:off x="3248553" y="1436908"/>
            <a:ext cx="6092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ANÁLISE DO RESULTADO PRIMÁRIO</a:t>
            </a:r>
            <a:endParaRPr lang="pt-BR" sz="2200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249A424-E03A-4F10-AA1D-1A6D4A963CBA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5" name="Imagem 6">
            <a:extLst>
              <a:ext uri="{FF2B5EF4-FFF2-40B4-BE49-F238E27FC236}">
                <a16:creationId xmlns="" xmlns:a16="http://schemas.microsoft.com/office/drawing/2014/main" id="{2BD4D7BB-7BC9-4714-863E-0AF767AC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26743"/>
              </p:ext>
            </p:extLst>
          </p:nvPr>
        </p:nvGraphicFramePr>
        <p:xfrm>
          <a:off x="6282994" y="1972169"/>
          <a:ext cx="5590524" cy="3792046"/>
        </p:xfrm>
        <a:graphic>
          <a:graphicData uri="http://schemas.openxmlformats.org/drawingml/2006/table">
            <a:tbl>
              <a:tblPr/>
              <a:tblGrid>
                <a:gridCol w="2687766">
                  <a:extLst>
                    <a:ext uri="{9D8B030D-6E8A-4147-A177-3AD203B41FA5}">
                      <a16:colId xmlns="" xmlns:a16="http://schemas.microsoft.com/office/drawing/2014/main" val="784087360"/>
                    </a:ext>
                  </a:extLst>
                </a:gridCol>
                <a:gridCol w="1095633">
                  <a:extLst>
                    <a:ext uri="{9D8B030D-6E8A-4147-A177-3AD203B41FA5}">
                      <a16:colId xmlns="" xmlns:a16="http://schemas.microsoft.com/office/drawing/2014/main" val="3251676485"/>
                    </a:ext>
                  </a:extLst>
                </a:gridCol>
                <a:gridCol w="1120988">
                  <a:extLst>
                    <a:ext uri="{9D8B030D-6E8A-4147-A177-3AD203B41FA5}">
                      <a16:colId xmlns="" xmlns:a16="http://schemas.microsoft.com/office/drawing/2014/main" val="1362712670"/>
                    </a:ext>
                  </a:extLst>
                </a:gridCol>
                <a:gridCol w="686137">
                  <a:extLst>
                    <a:ext uri="{9D8B030D-6E8A-4147-A177-3AD203B41FA5}">
                      <a16:colId xmlns="" xmlns:a16="http://schemas.microsoft.com/office/drawing/2014/main" val="3825940438"/>
                    </a:ext>
                  </a:extLst>
                </a:gridCol>
              </a:tblGrid>
              <a:tr h="7164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(D)  DESPESAS FISCAIS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 PERIODO</a:t>
                      </a:r>
                      <a:endParaRPr kumimoji="0" lang="pt-BR" altLang="pt-BR" sz="1100" b="1" i="0" u="none" strike="noStrike" cap="none" spc="-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LIQUIDADA NO PERIODO</a:t>
                      </a:r>
                      <a:endParaRPr kumimoji="0" lang="pt-BR" altLang="pt-BR" sz="1100" b="1" i="0" u="none" strike="noStrike" cap="none" spc="-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ÍNDICE %</a:t>
                      </a:r>
                      <a:endParaRPr kumimoji="0" lang="pt-BR" altLang="pt-BR" sz="1100" b="1" i="0" u="none" strike="noStrike" cap="none" spc="-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4146376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CORRENTES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36.538.520,17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34.529.581,56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94,50%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4436138"/>
                  </a:ext>
                </a:extLst>
              </a:tr>
              <a:tr h="253606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4831170"/>
                  </a:ext>
                </a:extLst>
              </a:tr>
              <a:tr h="35338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JUROS E ENCARGOS DA DÍVIDA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793959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36.537.520,17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34.529.581,56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94,50%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0529018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DE CAPITAL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8.292.816,71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5.029.013,53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60,64%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6988163"/>
                  </a:ext>
                </a:extLst>
              </a:tr>
              <a:tr h="253606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3094290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AMORTIZAÇÃO DA DÍVIDA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1.266.000,00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1.258.651,76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99,42%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2301162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7.026.816,71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3.770.361,77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53,66%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0847141"/>
                  </a:ext>
                </a:extLst>
              </a:tr>
              <a:tr h="3240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 FISCAL LÍQUIDA  (D)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43.564.336,88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38.299.943,33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87,92%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0973643"/>
                  </a:ext>
                </a:extLst>
              </a:tr>
              <a:tr h="315158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RESULTADO PRIMÁRIO  (C – D) = SUPERÁVIT PRIMÁRIO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1.615.574,15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4,05%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9100158"/>
                  </a:ext>
                </a:extLst>
              </a:tr>
            </a:tbl>
          </a:graphicData>
        </a:graphic>
      </p:graphicFrame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F9488F4E-CE15-4D5B-A692-FD924856AE1F}"/>
              </a:ext>
            </a:extLst>
          </p:cNvPr>
          <p:cNvSpPr/>
          <p:nvPr/>
        </p:nvSpPr>
        <p:spPr>
          <a:xfrm>
            <a:off x="248636" y="5831267"/>
            <a:ext cx="116007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O SUPERÁVIT PRIMÁRIO de R$ </a:t>
            </a:r>
            <a:r>
              <a:rPr lang="pt-BR" sz="13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1.615.574,15 </a:t>
            </a:r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(17,38%), demonstra que durante o período, foram cumpridas as metas de Resultado Primário previstas nos instrumentos orçamentários do município (Meta Fixada na LDO 2022 = R$ 1.143.400,00).</a:t>
            </a:r>
            <a:endParaRPr lang="pt-BR" sz="1300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028B9BE-8992-4822-9258-8D38AA64551D}"/>
              </a:ext>
            </a:extLst>
          </p:cNvPr>
          <p:cNvSpPr txBox="1"/>
          <p:nvPr/>
        </p:nvSpPr>
        <p:spPr>
          <a:xfrm>
            <a:off x="2947122" y="1454181"/>
            <a:ext cx="6092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 PRIMÁRIO</a:t>
            </a:r>
            <a:endParaRPr lang="pt-BR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E84CBA2-ADEE-4F4C-879D-CCD292523289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7" name="Imagem 6">
            <a:extLst>
              <a:ext uri="{FF2B5EF4-FFF2-40B4-BE49-F238E27FC236}">
                <a16:creationId xmlns="" xmlns:a16="http://schemas.microsoft.com/office/drawing/2014/main" id="{6CDA48E4-99A0-41A5-BAF7-26E1DEEF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D293BE03-5332-4440-A050-E2D41ED59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12679"/>
              </p:ext>
            </p:extLst>
          </p:nvPr>
        </p:nvGraphicFramePr>
        <p:xfrm>
          <a:off x="351433" y="1985809"/>
          <a:ext cx="5899242" cy="34596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1604">
                  <a:extLst>
                    <a:ext uri="{9D8B030D-6E8A-4147-A177-3AD203B41FA5}">
                      <a16:colId xmlns="" xmlns:a16="http://schemas.microsoft.com/office/drawing/2014/main" val="731250481"/>
                    </a:ext>
                  </a:extLst>
                </a:gridCol>
                <a:gridCol w="1127763">
                  <a:extLst>
                    <a:ext uri="{9D8B030D-6E8A-4147-A177-3AD203B41FA5}">
                      <a16:colId xmlns="" xmlns:a16="http://schemas.microsoft.com/office/drawing/2014/main" val="517748215"/>
                    </a:ext>
                  </a:extLst>
                </a:gridCol>
                <a:gridCol w="1127763">
                  <a:extLst>
                    <a:ext uri="{9D8B030D-6E8A-4147-A177-3AD203B41FA5}">
                      <a16:colId xmlns="" xmlns:a16="http://schemas.microsoft.com/office/drawing/2014/main" val="156651749"/>
                    </a:ext>
                  </a:extLst>
                </a:gridCol>
                <a:gridCol w="842112">
                  <a:extLst>
                    <a:ext uri="{9D8B030D-6E8A-4147-A177-3AD203B41FA5}">
                      <a16:colId xmlns="" xmlns:a16="http://schemas.microsoft.com/office/drawing/2014/main" val="2331712430"/>
                    </a:ext>
                  </a:extLst>
                </a:gridCol>
              </a:tblGrid>
              <a:tr h="732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FISCAIS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-30" baseline="0" dirty="0">
                          <a:solidFill>
                            <a:schemeClr val="bg1"/>
                          </a:solidFill>
                          <a:effectLst/>
                        </a:rPr>
                        <a:t>PREVISTA NO QUADRIMESTRE</a:t>
                      </a:r>
                      <a:endParaRPr lang="pt-BR" sz="1100" spc="-3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-30" baseline="0" dirty="0">
                          <a:solidFill>
                            <a:schemeClr val="bg1"/>
                          </a:solidFill>
                          <a:effectLst/>
                        </a:rPr>
                        <a:t>REALIZADA NO QUADRIMESTRE</a:t>
                      </a:r>
                      <a:endParaRPr lang="pt-BR" sz="1100" spc="-3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-30" baseline="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100" spc="-3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2257197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31.892.450,00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39.104.249,06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122,61%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0602711"/>
                  </a:ext>
                </a:extLst>
              </a:tr>
              <a:tr h="476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 RECEITAS DE CAPITAL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1.933.302,77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10.175,28%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8960159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31.911.450,00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41.037.551,83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128,60%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2937652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cap="small">
                          <a:solidFill>
                            <a:schemeClr val="bg1"/>
                          </a:solidFill>
                          <a:effectLst/>
                        </a:rPr>
                        <a:t>DEDUÇÕES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0780005"/>
                  </a:ext>
                </a:extLst>
              </a:tr>
              <a:tr h="380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spc="-60" baseline="0" dirty="0">
                          <a:solidFill>
                            <a:schemeClr val="bg1"/>
                          </a:solidFill>
                          <a:effectLst/>
                        </a:rPr>
                        <a:t>( - ) </a:t>
                      </a:r>
                      <a:r>
                        <a:rPr lang="pt-BR" sz="1100" cap="small" spc="-60" baseline="0" dirty="0">
                          <a:solidFill>
                            <a:schemeClr val="bg1"/>
                          </a:solidFill>
                          <a:effectLst/>
                        </a:rPr>
                        <a:t>RENDAS DE APLICAÇÕES FINANCEIRAS</a:t>
                      </a:r>
                      <a:endParaRPr lang="pt-BR" sz="1100" spc="-6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146.600,00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1.122.034,35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765,37%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9938799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spc="-60" baseline="0" dirty="0">
                          <a:solidFill>
                            <a:schemeClr val="bg1"/>
                          </a:solidFill>
                          <a:effectLst/>
                        </a:rPr>
                        <a:t>( - ) </a:t>
                      </a:r>
                      <a:r>
                        <a:rPr lang="pt-BR" sz="1100" spc="-40" baseline="0" dirty="0">
                          <a:solidFill>
                            <a:schemeClr val="bg1"/>
                          </a:solidFill>
                          <a:effectLst/>
                        </a:rPr>
                        <a:t>RECEITAS DE ALIENAÇÕES DE ATIVOS</a:t>
                      </a:r>
                      <a:endParaRPr lang="pt-BR" sz="1100" spc="-4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10.000,00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7984314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cap="small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156.600,00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1.122.034,35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716,50%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35533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50" dirty="0">
                          <a:solidFill>
                            <a:schemeClr val="bg1"/>
                          </a:solidFill>
                          <a:effectLst/>
                        </a:rPr>
                        <a:t>RECEITA FISCAL LÍQUIDA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31.754.850,00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39.915.517,48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125,70%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3557311"/>
                  </a:ext>
                </a:extLst>
              </a:tr>
            </a:tbl>
          </a:graphicData>
        </a:graphic>
      </p:graphicFrame>
      <p:sp>
        <p:nvSpPr>
          <p:cNvPr id="18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  <p:extLst>
      <p:ext uri="{BB962C8B-B14F-4D97-AF65-F5344CB8AC3E}">
        <p14:creationId xmlns:p14="http://schemas.microsoft.com/office/powerpoint/2010/main" val="353128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CDF537-4081-4981-81C6-324F0A4416D9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="" xmlns:a16="http://schemas.microsoft.com/office/drawing/2014/main" id="{120730F7-DC57-4ADE-9C23-EAEC0D729B66}"/>
              </a:ext>
            </a:extLst>
          </p:cNvPr>
          <p:cNvSpPr txBox="1">
            <a:spLocks/>
          </p:cNvSpPr>
          <p:nvPr/>
        </p:nvSpPr>
        <p:spPr bwMode="auto">
          <a:xfrm>
            <a:off x="1103312" y="1334180"/>
            <a:ext cx="10598357" cy="14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None/>
              <a:tabLst/>
              <a:defRPr/>
            </a:pPr>
            <a:r>
              <a:rPr kumimoji="0" lang="pt-BR" alt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ANÁLISE DO RESULTADO NOMINAL</a:t>
            </a:r>
            <a:endParaRPr kumimoji="0" lang="pt-BR" altLang="pt-BR" sz="2200" b="0" i="0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O Resultado Nominal evidencia as variações do estoque líquido da Dívida de Longo Prazo (as dívidas consolidada e fundada) e seu cálculo utiliza a capacidade financeira para fazer face aos pagamentos das dívidas.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AD0D6"/>
              </a:buClr>
              <a:buSzPct val="80000"/>
              <a:buNone/>
              <a:tabLst/>
              <a:defRPr/>
            </a:pP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97342682-C8AF-43AE-9076-94F54D97F72E}"/>
              </a:ext>
            </a:extLst>
          </p:cNvPr>
          <p:cNvSpPr txBox="1"/>
          <p:nvPr/>
        </p:nvSpPr>
        <p:spPr>
          <a:xfrm>
            <a:off x="1103312" y="5632073"/>
            <a:ext cx="106778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defRPr/>
            </a:pPr>
            <a:r>
              <a:rPr lang="pt-BR" sz="14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Pelo resultado acima, apurou-se no período redução do saldo de estoque de dívidas consolidadas do Município, dentro dos limites constitucionais estabelecidos para o Resultado Nominal no período. (Meta Fixada na LDO 2022 = R$ 1.455.727,00)</a:t>
            </a:r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="" xmlns:a16="http://schemas.microsoft.com/office/drawing/2014/main" id="{A776B388-8A53-4776-883B-CC341B7696A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Rodapé 4">
            <a:extLst>
              <a:ext uri="{FF2B5EF4-FFF2-40B4-BE49-F238E27FC236}">
                <a16:creationId xmlns="" xmlns:a16="http://schemas.microsoft.com/office/drawing/2014/main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05704"/>
              </p:ext>
            </p:extLst>
          </p:nvPr>
        </p:nvGraphicFramePr>
        <p:xfrm>
          <a:off x="3302758" y="2838733"/>
          <a:ext cx="6619163" cy="2793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01933"/>
                <a:gridCol w="1358615"/>
                <a:gridCol w="1358615"/>
              </a:tblGrid>
              <a:tr h="388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RESULTADO NOMINAL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EXERCÍCIO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ANTERIOR (A)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PERÍODO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ATUAL (B)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 - DÍVIDA CONSOLIDADA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5.799.241,10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5.107.888,84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</a:tr>
              <a:tr h="4108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     ATIVO DISPONÍVEL E HAVERES FINANCEIROS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10.161.307,35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11.511.882,93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     HAVERES FINANCEIROS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18.005,52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108.245,05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(-) RESTOS A PAGAR PROCESSADOS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584.333,25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950.924,88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II – DEDUÇÕES (*)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9.594.979,62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10.669.203,10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III- DÍVIDA CONSOLIDADA LÍQUIDA (I – II)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-3.795.738,52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-5.561.314,26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V. PASSIVOS RECONHECIDOS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1.650.272,97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1.604.536,83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DÍVIDA FISCAL LÍQUIDA (III – V)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-5.446.011,49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-7.165.851,09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</a:tr>
              <a:tr h="2967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solidFill>
                            <a:schemeClr val="bg1"/>
                          </a:solidFill>
                          <a:effectLst/>
                        </a:rPr>
                        <a:t>RESULTADO NOMINAL (B-A)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1.719.839,60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810</TotalTime>
  <Words>1443</Words>
  <Application>Microsoft Office PowerPoint</Application>
  <PresentationFormat>Widescreen</PresentationFormat>
  <Paragraphs>405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8" baseType="lpstr">
      <vt:lpstr>Arial</vt:lpstr>
      <vt:lpstr>Arial Narrow</vt:lpstr>
      <vt:lpstr>Bookman Old Style</vt:lpstr>
      <vt:lpstr>Calibri</vt:lpstr>
      <vt:lpstr>Cambria</vt:lpstr>
      <vt:lpstr>Century Gothic</vt:lpstr>
      <vt:lpstr>Edwardian Script ITC</vt:lpstr>
      <vt:lpstr>Tahoma</vt:lpstr>
      <vt:lpstr>Times New Roman</vt:lpstr>
      <vt:lpstr>Verdana</vt:lpstr>
      <vt:lpstr>Wingdings</vt:lpstr>
      <vt:lpstr>Wingdings 3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Natividade da Serra Estado de São Paulo  Audiência Pública</dc:title>
  <dc:creator>Dell</dc:creator>
  <cp:lastModifiedBy>CONTABILIDADE</cp:lastModifiedBy>
  <cp:revision>195</cp:revision>
  <dcterms:created xsi:type="dcterms:W3CDTF">2019-02-08T12:07:08Z</dcterms:created>
  <dcterms:modified xsi:type="dcterms:W3CDTF">2023-02-16T17:54:33Z</dcterms:modified>
</cp:coreProperties>
</file>