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2707A4-A3B4-42ED-BEDC-ACA731700B67}" type="datetimeFigureOut">
              <a:rPr lang="pt-BR"/>
              <a:pPr>
                <a:defRPr/>
              </a:pPr>
              <a:t>27/04/2023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Roberto Giunta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243AA12-3DD0-4505-B3DC-6D2FFF9CA5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22038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6CF998-142E-41C4-B8DD-A444024FEC12}" type="datetimeFigureOut">
              <a:rPr lang="pt-BR"/>
              <a:pPr>
                <a:defRPr/>
              </a:pPr>
              <a:t>27/04/2023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Roberto Giunta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77D441-913D-4043-B317-7BB9C69EF2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96114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71E0-D4A5-42EF-820E-17E108F12E1B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2906-6A33-4370-8709-4368518FFD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EFF5-7A0B-41B6-853C-97AF2DDD0AF7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FB8A7-8943-43F6-96FD-FA03EE2D46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4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8910-9109-4063-8480-DAC80F351490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3914-DCD7-4CF8-9A14-0894095269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D409-9CB5-473B-AD52-FF2D64157A31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C23E-FF3C-425C-9823-3635C033B8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96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6A45-01E8-4B9B-8139-C15457096A7F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A0782-29FF-431B-AEEF-7A570FF9A2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5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2CD8-5EB2-46F6-866C-6BE5203A3A25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F395-FA3C-459F-A68C-EBD665A767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43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14A25-880F-4CF3-814C-98A355FED6F4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CFAC-8B4A-45EC-B3F5-1B4FE967D3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70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FFED4-7D58-4CA0-889B-E98A815F7EF4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9CED-F098-4FD4-91B1-5894F5B9BB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2A18-FD65-4154-96A7-FC64007DA8FC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51ED-C647-4F7F-9B22-2F4E2628A5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9B7D1-C5E5-4095-9339-E79F63E43056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B22CE-00B0-4855-A09F-E01BB91786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0F12-4474-4265-9949-460A73D265B7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8348-C8F6-4503-8DEC-11BC7CB8ED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0C5B-DC75-44A6-A163-27AB462C83A5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3754-7D73-4090-BE2A-F44DBAFE52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0A1E-844C-45C2-9117-9B2FE1CA8216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4BDE-A144-4556-BE1E-695E1523FF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4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7991-9EA6-4691-AB51-992D73D17656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F36F-2E75-4CAC-9135-DE4EEC91E7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2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743F-E7E9-4650-8E4B-01507A771A39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75CE0-FC11-41B2-B045-6929EB16EC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5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4B67B-2A80-4AC9-B56B-74A2925E8912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420CC-F6B2-41E2-AD45-691F7FF025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5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B97A-6F24-444E-B455-77CA47449D62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C714-2A3E-4052-9E42-000D5D8811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4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3FA9AC-8600-489B-B5BA-7CDE48FC4A75}" type="datetime1">
              <a:rPr lang="en-US"/>
              <a:pPr>
                <a:defRPr/>
              </a:pPr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0" b="0" i="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246ABE-3BEB-4D72-BE3E-62198332D7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8" r:id="rId12"/>
    <p:sldLayoutId id="2147483685" r:id="rId13"/>
    <p:sldLayoutId id="2147483689" r:id="rId14"/>
    <p:sldLayoutId id="2147483690" r:id="rId15"/>
    <p:sldLayoutId id="2147483686" r:id="rId16"/>
    <p:sldLayoutId id="2147483687" r:id="rId17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1532208" y="1484417"/>
            <a:ext cx="9648287" cy="1367839"/>
          </a:xfrm>
        </p:spPr>
        <p:txBody>
          <a:bodyPr/>
          <a:lstStyle/>
          <a:p>
            <a:pPr algn="ctr"/>
            <a:r>
              <a:rPr lang="pt-BR" altLang="pt-BR" sz="1800" dirty="0"/>
              <a:t/>
            </a:r>
            <a:br>
              <a:rPr lang="pt-BR" altLang="pt-BR" sz="1800" dirty="0"/>
            </a:br>
            <a:r>
              <a:rPr lang="pt-BR" altLang="pt-BR" sz="4800" b="1" dirty="0"/>
              <a:t/>
            </a:r>
            <a:br>
              <a:rPr lang="pt-BR" altLang="pt-BR" sz="4800" b="1" dirty="0"/>
            </a:br>
            <a:r>
              <a:rPr lang="pt-BR" altLang="pt-BR" dirty="0"/>
              <a:t>Audiência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2940" y="3196813"/>
            <a:ext cx="9648287" cy="1608209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ELABORAÇÃO DO ANTEPROJETO DA LDO</a:t>
            </a:r>
            <a:r>
              <a:rPr lang="pt-BR" sz="28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sz="28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LEI DE DIRETRIZES ORÇAMENTÁRIAS </a:t>
            </a:r>
          </a:p>
          <a:p>
            <a:pPr algn="ctr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O</a:t>
            </a:r>
            <a:r>
              <a:rPr lang="pt-BR" sz="28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EXERCÍCIO FINANCEIRO DE 2024</a:t>
            </a:r>
            <a:endParaRPr lang="pt-BR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xmlns="" id="{4C59152B-D74E-411F-AE2B-4985F53FAB78}"/>
              </a:ext>
            </a:extLst>
          </p:cNvPr>
          <p:cNvSpPr txBox="1">
            <a:spLocks/>
          </p:cNvSpPr>
          <p:nvPr/>
        </p:nvSpPr>
        <p:spPr bwMode="auto">
          <a:xfrm>
            <a:off x="7845137" y="5290234"/>
            <a:ext cx="3987438" cy="86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None/>
              <a:defRPr sz="200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DATA:  </a:t>
            </a:r>
            <a:r>
              <a:rPr lang="pt-BR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27/04/2023 </a:t>
            </a: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– 18:00 HORAS</a:t>
            </a:r>
            <a:endParaRPr lang="pt-B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LOCAL: </a:t>
            </a:r>
            <a:r>
              <a:rPr lang="pt-BR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sala reuniões </a:t>
            </a: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DA </a:t>
            </a:r>
            <a:r>
              <a:rPr lang="pt-BR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prefeitura </a:t>
            </a: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MUNICIPAL</a:t>
            </a:r>
            <a:endParaRPr lang="pt-B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	    NATIVIDADE DA SERRA - SP</a:t>
            </a:r>
            <a:endParaRPr lang="pt-B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16">
            <a:extLst>
              <a:ext uri="{FF2B5EF4-FFF2-40B4-BE49-F238E27FC236}">
                <a16:creationId xmlns:a16="http://schemas.microsoft.com/office/drawing/2014/main" xmlns="" id="{66C38A82-0E0C-4B46-A879-20A9AEF8AE35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Imagem 1" descr="brasão3">
            <a:extLst>
              <a:ext uri="{FF2B5EF4-FFF2-40B4-BE49-F238E27FC236}">
                <a16:creationId xmlns:a16="http://schemas.microsoft.com/office/drawing/2014/main" xmlns="" id="{32EE2D2E-44A8-EA83-C8DC-1F78FD16F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29" y="5016381"/>
            <a:ext cx="1561578" cy="1251383"/>
          </a:xfrm>
          <a:prstGeom prst="rect">
            <a:avLst/>
          </a:prstGeom>
          <a:noFill/>
          <a:ln>
            <a:noFill/>
          </a:ln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ítulo 2">
            <a:extLst>
              <a:ext uri="{FF2B5EF4-FFF2-40B4-BE49-F238E27FC236}">
                <a16:creationId xmlns:a16="http://schemas.microsoft.com/office/drawing/2014/main" xmlns="" id="{C51912C5-FD87-8FD8-41C5-5A211A530AFD}"/>
              </a:ext>
            </a:extLst>
          </p:cNvPr>
          <p:cNvSpPr txBox="1">
            <a:spLocks/>
          </p:cNvSpPr>
          <p:nvPr/>
        </p:nvSpPr>
        <p:spPr bwMode="auto">
          <a:xfrm>
            <a:off x="1622957" y="1208177"/>
            <a:ext cx="9870832" cy="117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7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altLang="pt-BR" sz="4000" dirty="0" smtClean="0">
                <a:latin typeface="Script MT Bold" panose="03040602040607080904" pitchFamily="66" charset="0"/>
              </a:rPr>
              <a:t>Prefeitura </a:t>
            </a:r>
            <a:r>
              <a:rPr lang="pt-BR" altLang="pt-BR" sz="4000" dirty="0">
                <a:latin typeface="Script MT Bold" panose="03040602040607080904" pitchFamily="66" charset="0"/>
              </a:rPr>
              <a:t>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xograma: Fita perfurada 2">
            <a:extLst>
              <a:ext uri="{FF2B5EF4-FFF2-40B4-BE49-F238E27FC236}">
                <a16:creationId xmlns:a16="http://schemas.microsoft.com/office/drawing/2014/main" xmlns="" id="{A63B9CCA-135E-4D79-B1BB-FA124BB95EE4}"/>
              </a:ext>
            </a:extLst>
          </p:cNvPr>
          <p:cNvSpPr/>
          <p:nvPr/>
        </p:nvSpPr>
        <p:spPr>
          <a:xfrm>
            <a:off x="1364566" y="1688122"/>
            <a:ext cx="9870831" cy="4320480"/>
          </a:xfrm>
          <a:prstGeom prst="flowChartPunchedTape">
            <a:avLst/>
          </a:prstGeom>
          <a:gradFill>
            <a:gsLst>
              <a:gs pos="31000">
                <a:srgbClr val="C9CDBA"/>
              </a:gs>
              <a:gs pos="100000">
                <a:schemeClr val="accent5">
                  <a:lumMod val="75000"/>
                </a:schemeClr>
              </a:gs>
              <a:gs pos="100000">
                <a:schemeClr val="accent3">
                  <a:tint val="92000"/>
                  <a:alpha val="100000"/>
                  <a:lumMod val="110000"/>
                </a:schemeClr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Gostaria de</a:t>
            </a:r>
            <a:r>
              <a:rPr lang="pt-B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 agradecer aos presentes à Audiência Pública pelo incentivo e participação de todos.</a:t>
            </a:r>
            <a:endParaRPr lang="pt-BR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pt-BR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</a:rPr>
              <a:t>Este é o verdadeiro exercício de democracia e de cidadania.</a:t>
            </a:r>
            <a:endParaRPr lang="pt-BR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A8A5FA4D-92A6-488E-9EF5-9129BB20A825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xmlns="" id="{96AF973C-2F65-9EC3-03EF-EFE57CDFC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9" name="Imagem 1" descr="brasão3">
            <a:extLst>
              <a:ext uri="{FF2B5EF4-FFF2-40B4-BE49-F238E27FC236}">
                <a16:creationId xmlns:a16="http://schemas.microsoft.com/office/drawing/2014/main" xmlns="" id="{F43CFBF8-2FD6-AE76-DAFE-EAF080690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xmlns="" id="{55AD98EE-7258-49AE-84A4-8520C2BF1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1852"/>
            <a:ext cx="10399713" cy="4616548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</a:t>
            </a:r>
          </a:p>
          <a:p>
            <a:pPr marL="0" indent="0" algn="just"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PPA – Plano Plurianual: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geral elaborado pelo Executivo que orientará as ações no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correr do próximo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quadriênio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 – Lei de Diretrizes Orçamentárias: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t-BR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orçamentário</a:t>
            </a:r>
            <a:r>
              <a:rPr lang="pt-BR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elaborado pelo Executivo que estabelece as diretrizes de </a:t>
            </a:r>
            <a:r>
              <a:rPr lang="pt-BR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x A</a:t>
            </a:r>
            <a:r>
              <a:rPr lang="pt-BR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ções de Governo para o ano seguinte.</a:t>
            </a:r>
            <a:r>
              <a:rPr lang="pt-BR" sz="1800" dirty="0">
                <a:solidFill>
                  <a:srgbClr val="000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pt-BR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 – Lei Orçamentária Anual: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orçamentário elaborado pelo Executivo que define de forma detalhada as ações (Receitas x Despesas) a serem executadas para o ano seguinte.</a:t>
            </a:r>
          </a:p>
          <a:p>
            <a:endParaRPr lang="pt-BR" dirty="0"/>
          </a:p>
        </p:txBody>
      </p:sp>
      <p:sp>
        <p:nvSpPr>
          <p:cNvPr id="6" name="CaixaDeTexto 16">
            <a:extLst>
              <a:ext uri="{FF2B5EF4-FFF2-40B4-BE49-F238E27FC236}">
                <a16:creationId xmlns:a16="http://schemas.microsoft.com/office/drawing/2014/main" xmlns="" id="{7EABBF08-D51F-48E2-8A44-99C85D66CFB5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xmlns="" id="{F2363BB4-2B1B-4BBF-A439-CF750A162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1" name="Imagem 1" descr="brasão3">
            <a:extLst>
              <a:ext uri="{FF2B5EF4-FFF2-40B4-BE49-F238E27FC236}">
                <a16:creationId xmlns:a16="http://schemas.microsoft.com/office/drawing/2014/main" xmlns="" id="{5510AAC4-7F81-3D06-D368-185BA6A67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850900" y="1631853"/>
            <a:ext cx="10652125" cy="3568798"/>
          </a:xfrm>
        </p:spPr>
        <p:txBody>
          <a:bodyPr/>
          <a:lstStyle/>
          <a:p>
            <a:pPr marL="342900" lvl="0" indent="-342900">
              <a:spcAft>
                <a:spcPts val="1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Estrangelo Edessa"/>
              </a:rPr>
              <a:t>Início dos trabalhos: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0215" algn="just">
              <a:spcAft>
                <a:spcPts val="1200"/>
              </a:spcAft>
            </a:pP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 Lei de Diretrizes Orçamentárias 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traça as metas e ações de governo do Município para o exercício financeiro de </a:t>
            </a:r>
            <a:r>
              <a:rPr lang="pt-B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2024.</a:t>
            </a:r>
            <a:endParaRPr lang="pt-BR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</a:endParaRPr>
          </a:p>
          <a:p>
            <a:pPr marL="450215" algn="just">
              <a:spcAft>
                <a:spcPts val="12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Remetida ao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Legislativo Municipal 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em abril do corrente para eventuais apreciação, deliberação e posterior aprovação, que deverá ocorrer até o dia 30/06, onde o legislativo entrará em recesso.</a:t>
            </a:r>
          </a:p>
          <a:p>
            <a:pPr marL="450215" algn="just">
              <a:spcAft>
                <a:spcPts val="1200"/>
              </a:spcAft>
            </a:pP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 L.D.O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 orientará a elaboração da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L.O.A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 (Lei Orçamentária Anual) e será compatível com o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P.P.A. 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(Plano Plurianual)</a:t>
            </a:r>
            <a:endParaRPr lang="pt-BR" altLang="pt-BR" dirty="0"/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5F118F0F-16C3-45F3-AA1A-4E3B143D8D9C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xmlns="" id="{7F6675BF-C6F3-FFC4-18D6-0B697967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0" name="Imagem 1" descr="brasão3">
            <a:extLst>
              <a:ext uri="{FF2B5EF4-FFF2-40B4-BE49-F238E27FC236}">
                <a16:creationId xmlns:a16="http://schemas.microsoft.com/office/drawing/2014/main" xmlns="" id="{14479723-A36D-116F-1F85-80FA2E185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6113" y="1730326"/>
            <a:ext cx="11016004" cy="4518074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LEGISLAÇÃO</a:t>
            </a:r>
          </a:p>
          <a:p>
            <a:pPr marL="107315" indent="0" algn="just">
              <a:spcAft>
                <a:spcPts val="600"/>
              </a:spcAft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Para o exercício de 2024, a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LDO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de forma resumida, contemplará custos estimados, atendendo aos dispositivos legais da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Lei Complementar 101/00, a Constituição Federal, a Lei 4.320/64 e também a Lei Orgânica do Município.</a:t>
            </a:r>
          </a:p>
          <a:p>
            <a:pPr marL="450215" algn="just">
              <a:spcAft>
                <a:spcPts val="600"/>
              </a:spcAft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Segundo a </a:t>
            </a:r>
            <a:r>
              <a:rPr lang="pt-B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Constituição Federal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em seu artigo 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165, </a:t>
            </a: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conterá valores para as receitas e despesas, em nível de detalhamento para facilitar:</a:t>
            </a:r>
          </a:p>
          <a:p>
            <a:pPr marL="214630" indent="0" algn="just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Metas Fiscais</a:t>
            </a:r>
          </a:p>
          <a:p>
            <a:pPr marL="214630" indent="0" algn="just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Alienação de Ativos</a:t>
            </a:r>
          </a:p>
          <a:p>
            <a:pPr marL="214630" indent="0" algn="just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Renúncia de Receitas</a:t>
            </a:r>
          </a:p>
          <a:p>
            <a:pPr marL="214630" indent="0" algn="just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Demonstrativo de expansão da despesa obrigatória de caráter continuado</a:t>
            </a:r>
          </a:p>
          <a:p>
            <a:pPr marL="214630" indent="0" algn="just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Definições de prioridades das metas para o exercício seguinte e a previsão das receitas e 	despesas.</a:t>
            </a:r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t-BR" dirty="0"/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1D000E6F-9677-475F-A916-42B0D512D3BD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xmlns="" id="{6D75AEA8-DEA1-5B67-FDB8-05F9508C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1" name="Imagem 1" descr="brasão3">
            <a:extLst>
              <a:ext uri="{FF2B5EF4-FFF2-40B4-BE49-F238E27FC236}">
                <a16:creationId xmlns:a16="http://schemas.microsoft.com/office/drawing/2014/main" xmlns="" id="{55F58991-9EF9-28CB-B7A8-16F7A7171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6113" y="2107097"/>
            <a:ext cx="10976044" cy="3975652"/>
          </a:xfrm>
        </p:spPr>
        <p:txBody>
          <a:bodyPr rtlCol="0">
            <a:normAutofit/>
          </a:bodyPr>
          <a:lstStyle/>
          <a:p>
            <a:pPr algn="just">
              <a:tabLst>
                <a:tab pos="557530" algn="l"/>
              </a:tabLst>
            </a:pPr>
            <a:r>
              <a:rPr lang="pt-BR" b="1" dirty="0"/>
              <a:t> 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Segundo a 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Lei de Responsabilidade – LRF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– em seu artigo 4º:</a:t>
            </a:r>
          </a:p>
          <a:p>
            <a:pPr marL="214630" indent="0" algn="just">
              <a:buNone/>
            </a:pP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a) A LDO deverá dispor sobre</a:t>
            </a: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: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O equilíbrio entre as Receitas e as Despesas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Critérios e forma de limitação de empenho, quando necessário.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Normas relativas ao controle de custos e a avaliação dos resultados dos programas 	financiados com recursos do Orçamento.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	- Demais condições e exigências para transferências de recursos a entidades públicas 	privadas (subvenções quando houver) integrarão o projeto da LDO, os Anexos de 	Metas Fiscais e o de Riscos Fiscais.</a:t>
            </a:r>
          </a:p>
          <a:p>
            <a:pPr marL="214630" indent="0" algn="just">
              <a:buNone/>
            </a:pPr>
            <a:r>
              <a:rPr lang="pt-BR" sz="1900" dirty="0">
                <a:effectLst/>
                <a:ea typeface="Times New Roman" panose="02020603050405020304" pitchFamily="18" charset="0"/>
              </a:rPr>
              <a:t>	</a:t>
            </a:r>
            <a:endParaRPr lang="pt-BR" sz="1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8D223449-84D5-4806-A4F3-42D5D059B658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ítulo 2">
            <a:extLst>
              <a:ext uri="{FF2B5EF4-FFF2-40B4-BE49-F238E27FC236}">
                <a16:creationId xmlns:a16="http://schemas.microsoft.com/office/drawing/2014/main" xmlns="" id="{51F00DE1-1572-E42B-08CD-DA64160D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1" name="Imagem 1" descr="brasão3">
            <a:extLst>
              <a:ext uri="{FF2B5EF4-FFF2-40B4-BE49-F238E27FC236}">
                <a16:creationId xmlns:a16="http://schemas.microsoft.com/office/drawing/2014/main" xmlns="" id="{E10AA4EA-1527-87B1-9FC5-064F0DA49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815522-A53D-408F-A506-D681E6DD46D6}"/>
              </a:ext>
            </a:extLst>
          </p:cNvPr>
          <p:cNvSpPr txBox="1">
            <a:spLocks/>
          </p:cNvSpPr>
          <p:nvPr/>
        </p:nvSpPr>
        <p:spPr>
          <a:xfrm>
            <a:off x="646113" y="1856934"/>
            <a:ext cx="10971212" cy="3924887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00" indent="-3429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b</a:t>
            </a:r>
            <a:r>
              <a:rPr lang="pt-BR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) A LDO deverá conter: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Anexos de Metas Fiscais para os 3 exercícios futuros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Receitas e Despesas - Resultado Nominal e Primário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Montante da Dívida Pública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Metodologia de cálculo para justificar as metas anuais pretendidas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Evolução do Patrimônio Líquido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Avaliação da situação financeira e atuarial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Estimativa e compensação da renúncia de receita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Margem de expansão das despesas obrigatórias de caráter continuado</a:t>
            </a:r>
          </a:p>
          <a:p>
            <a:pPr marL="214630" indent="0" algn="just">
              <a:buNone/>
            </a:pPr>
            <a:r>
              <a:rPr lang="pt-BR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- Riscos Fiscais</a:t>
            </a:r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3AE65E5F-0338-459D-8FC0-4D176F0ADD39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xmlns="" id="{86C46A71-43E4-4533-3DEA-2B870E8A4240}"/>
              </a:ext>
            </a:extLst>
          </p:cNvPr>
          <p:cNvSpPr txBox="1">
            <a:spLocks/>
          </p:cNvSpPr>
          <p:nvPr/>
        </p:nvSpPr>
        <p:spPr>
          <a:xfrm>
            <a:off x="1632193" y="452438"/>
            <a:ext cx="9870832" cy="1179414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0" name="Imagem 1" descr="brasão3">
            <a:extLst>
              <a:ext uri="{FF2B5EF4-FFF2-40B4-BE49-F238E27FC236}">
                <a16:creationId xmlns:a16="http://schemas.microsoft.com/office/drawing/2014/main" xmlns="" id="{7805426E-E7CA-A46D-A672-ACFF4ECA3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176348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DFAE571E-47ED-4B5E-9E04-C4E53A3F4BB0}"/>
              </a:ext>
            </a:extLst>
          </p:cNvPr>
          <p:cNvSpPr txBox="1"/>
          <p:nvPr/>
        </p:nvSpPr>
        <p:spPr>
          <a:xfrm>
            <a:off x="1270438" y="1505243"/>
            <a:ext cx="10546422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algn="just">
              <a:spcAft>
                <a:spcPts val="600"/>
              </a:spcAft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Comparando com a LDO </a:t>
            </a:r>
            <a:r>
              <a:rPr lang="pt-BR" sz="1600" dirty="0" smtClean="0">
                <a:effectLst/>
                <a:latin typeface="+mj-lt"/>
                <a:ea typeface="Times New Roman" panose="02020603050405020304" pitchFamily="18" charset="0"/>
              </a:rPr>
              <a:t>2024 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apresentada pelo Executivo, ela contém: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Projeto de Lei com todos os parâmetros previstos em lei;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Estrutura Orçamentária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Organograma dos Órgãos de Governo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Classificação Orçamentária por Função de Governo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Projeção de Receitas Futuras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Receita Corrente Líquida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Metas Bimestrais de Arrecadação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Cronograma Mensal de Desembolso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Metodologia de Cálculo das Metas Anuais para as Receitas x Despesas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Resultado Primário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Anexo da Despesa por Programas x Ações (Anexos V e VI)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Anexos de Riscos Fiscais - 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Arial,Bold"/>
              </a:rPr>
              <a:t>Margem de Expansão das Despesas Obrigatórias de Caráter Continuado.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Anexos de Metas Fiscais – contém 5 anexos:</a:t>
            </a:r>
          </a:p>
          <a:p>
            <a:pPr lvl="0" algn="just"/>
            <a:r>
              <a:rPr lang="pt-BR" sz="1600" dirty="0">
                <a:latin typeface="+mj-lt"/>
                <a:ea typeface="Times New Roman" panose="02020603050405020304" pitchFamily="18" charset="0"/>
              </a:rPr>
              <a:t>   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- Previsão da Valor Corrente x Valor Constante para </a:t>
            </a:r>
            <a:r>
              <a:rPr lang="pt-BR" sz="1600" dirty="0" smtClean="0">
                <a:effectLst/>
                <a:latin typeface="+mj-lt"/>
                <a:ea typeface="Times New Roman" panose="02020603050405020304" pitchFamily="18" charset="0"/>
              </a:rPr>
              <a:t>2024, 2025 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e </a:t>
            </a:r>
            <a:r>
              <a:rPr lang="pt-BR" sz="1600" dirty="0" smtClean="0">
                <a:effectLst/>
                <a:latin typeface="+mj-lt"/>
                <a:ea typeface="Times New Roman" panose="02020603050405020304" pitchFamily="18" charset="0"/>
              </a:rPr>
              <a:t>2026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0" algn="just"/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  - Previsão da Valor Corrente x Valor Constante dos 3 exercícios anteriores e para os 3 exercícios futuros.</a:t>
            </a:r>
          </a:p>
          <a:p>
            <a:pPr lvl="0" algn="just"/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  - Evolução do Patrimônio Líquido (meramente técnico)</a:t>
            </a:r>
          </a:p>
          <a:p>
            <a:pPr lvl="0" algn="just"/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  - M</a:t>
            </a:r>
            <a:r>
              <a:rPr lang="pt-BR" sz="1600" dirty="0">
                <a:effectLst/>
                <a:latin typeface="+mj-lt"/>
                <a:ea typeface="Times New Roman" panose="02020603050405020304" pitchFamily="18" charset="0"/>
                <a:cs typeface="Arial,Bold"/>
              </a:rPr>
              <a:t>etodologia e memória de cálculo das metas atuais para o montante da dívida, e</a:t>
            </a:r>
          </a:p>
          <a:p>
            <a:pPr lvl="0" algn="just"/>
            <a:r>
              <a:rPr lang="pt-BR" sz="1600" dirty="0">
                <a:effectLst/>
                <a:latin typeface="+mj-lt"/>
                <a:ea typeface="Times New Roman" panose="02020603050405020304" pitchFamily="18" charset="0"/>
              </a:rPr>
              <a:t>   - Critérios para Limitação de Empenhos</a:t>
            </a:r>
            <a:r>
              <a:rPr lang="pt-BR" sz="1600" dirty="0" smtClean="0"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lvl="0" algn="just"/>
            <a:r>
              <a:rPr lang="pt-BR" sz="1600" dirty="0">
                <a:ea typeface="Times New Roman" panose="02020603050405020304" pitchFamily="18" charset="0"/>
              </a:rPr>
              <a:t> </a:t>
            </a:r>
            <a:r>
              <a:rPr lang="pt-BR" sz="1600" dirty="0" smtClean="0">
                <a:ea typeface="Times New Roman" panose="02020603050405020304" pitchFamily="18" charset="0"/>
              </a:rPr>
              <a:t>  - </a:t>
            </a:r>
            <a:r>
              <a:rPr lang="pt-BR" sz="1600" dirty="0">
                <a:ea typeface="Times New Roman" panose="02020603050405020304" pitchFamily="18" charset="0"/>
              </a:rPr>
              <a:t>Estimativa e Compensação de Renuncia de Receitas.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CaixaDeTexto 16">
            <a:extLst>
              <a:ext uri="{FF2B5EF4-FFF2-40B4-BE49-F238E27FC236}">
                <a16:creationId xmlns:a16="http://schemas.microsoft.com/office/drawing/2014/main" xmlns="" id="{75EA853D-C23B-471D-BC7C-5BF442A774A0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xmlns="" id="{0D37E1D8-C893-6A7E-9DCF-EBB3D9122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0" name="Imagem 1" descr="brasão3">
            <a:extLst>
              <a:ext uri="{FF2B5EF4-FFF2-40B4-BE49-F238E27FC236}">
                <a16:creationId xmlns:a16="http://schemas.microsoft.com/office/drawing/2014/main" xmlns="" id="{CF027F18-17A3-2FE5-1036-8FAE1B6CE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6" name="Retângulo 14"/>
          <p:cNvSpPr>
            <a:spLocks noChangeArrowheads="1"/>
          </p:cNvSpPr>
          <p:nvPr/>
        </p:nvSpPr>
        <p:spPr bwMode="auto">
          <a:xfrm>
            <a:off x="3155755" y="1406912"/>
            <a:ext cx="6644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pt-BR" altLang="pt-BR" b="1" dirty="0"/>
              <a:t>DEMONSTRATIVO DA DESPESA POR ÓRGÃOS/PROGRAMAS</a:t>
            </a:r>
            <a:endParaRPr lang="pt-BR" altLang="pt-BR" dirty="0"/>
          </a:p>
        </p:txBody>
      </p:sp>
      <p:sp>
        <p:nvSpPr>
          <p:cNvPr id="13418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" name="CaixaDeTexto 16">
            <a:extLst>
              <a:ext uri="{FF2B5EF4-FFF2-40B4-BE49-F238E27FC236}">
                <a16:creationId xmlns:a16="http://schemas.microsoft.com/office/drawing/2014/main" xmlns="" id="{755BFC64-4DAB-4E46-A0C6-317DB6650A2A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xmlns="" id="{29C955CB-1D09-0507-3A57-DAEA8690A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93" y="452438"/>
            <a:ext cx="9870832" cy="1179414"/>
          </a:xfrm>
        </p:spPr>
        <p:txBody>
          <a:bodyPr/>
          <a:lstStyle/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3" name="Imagem 1" descr="brasão3">
            <a:extLst>
              <a:ext uri="{FF2B5EF4-FFF2-40B4-BE49-F238E27FC236}">
                <a16:creationId xmlns:a16="http://schemas.microsoft.com/office/drawing/2014/main" xmlns="" id="{1D7581A5-AF16-58F6-A405-31AA6B7BC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Espaço Reservado para Conteúdo 10">
            <a:extLst>
              <a:ext uri="{FF2B5EF4-FFF2-40B4-BE49-F238E27FC236}">
                <a16:creationId xmlns:a16="http://schemas.microsoft.com/office/drawing/2014/main" xmlns="" id="{1CA1C2BA-F62D-E676-5AD3-44241AE07B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758117"/>
              </p:ext>
            </p:extLst>
          </p:nvPr>
        </p:nvGraphicFramePr>
        <p:xfrm>
          <a:off x="2143149" y="1776244"/>
          <a:ext cx="8173329" cy="4807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853">
                  <a:extLst>
                    <a:ext uri="{9D8B030D-6E8A-4147-A177-3AD203B41FA5}">
                      <a16:colId xmlns:a16="http://schemas.microsoft.com/office/drawing/2014/main" xmlns="" val="3242089962"/>
                    </a:ext>
                  </a:extLst>
                </a:gridCol>
                <a:gridCol w="4543865">
                  <a:extLst>
                    <a:ext uri="{9D8B030D-6E8A-4147-A177-3AD203B41FA5}">
                      <a16:colId xmlns:a16="http://schemas.microsoft.com/office/drawing/2014/main" xmlns="" val="2765555652"/>
                    </a:ext>
                  </a:extLst>
                </a:gridCol>
                <a:gridCol w="1997611">
                  <a:extLst>
                    <a:ext uri="{9D8B030D-6E8A-4147-A177-3AD203B41FA5}">
                      <a16:colId xmlns:a16="http://schemas.microsoft.com/office/drawing/2014/main" xmlns="" val="3056977367"/>
                    </a:ext>
                  </a:extLst>
                </a:gridCol>
              </a:tblGrid>
              <a:tr h="5167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+mn-lt"/>
                        </a:rPr>
                        <a:t>PROGRAMA</a:t>
                      </a:r>
                      <a:endParaRPr lang="pt-BR" sz="15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+mn-lt"/>
                        </a:rPr>
                        <a:t>ÓRGÃO GOVERNAMENTAL</a:t>
                      </a:r>
                      <a:endParaRPr lang="pt-BR" sz="15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+mn-lt"/>
                        </a:rPr>
                        <a:t>VALOR PREVISTO R$</a:t>
                      </a:r>
                      <a:endParaRPr lang="pt-BR" sz="15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7739844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01.00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CÂMARA MUNICIPAL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1.479.600,00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640101442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02.00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GABINETE DO PREFEITO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i="0" u="none" strike="noStrike" dirty="0" smtClean="0">
                          <a:effectLst/>
                          <a:latin typeface="+mn-lt"/>
                        </a:rPr>
                        <a:t>845.697,00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747679894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02.00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ADMINISTRAÇÃO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6.284.520,00 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74970771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03.00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FINANÇAS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1.343.520,00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23872092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04.00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EDUCAÇÃO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13.446.648,00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10660505"/>
                  </a:ext>
                </a:extLst>
              </a:tr>
              <a:tr h="3159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05.00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SAÚDE E SANEAMENTO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-720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9.053.748,00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43492055"/>
                  </a:ext>
                </a:extLst>
              </a:tr>
              <a:tr h="280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 06.00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SERVIÇOS DE PROMOÇÃO SOCIAL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767.880,00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68145665"/>
                  </a:ext>
                </a:extLst>
              </a:tr>
              <a:tr h="3159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07.00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SERVIÇOS DE ESTRADAS E RODAGEM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1.878.984,00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36388121"/>
                  </a:ext>
                </a:extLst>
              </a:tr>
              <a:tr h="3159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08.00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OBRAS E SERVIÇOS MUNICIPAIS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4.955.040,00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55753345"/>
                  </a:ext>
                </a:extLst>
              </a:tr>
              <a:tr h="3159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09.00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SERVIÇOS DE ESPORTE E RECREAÇÃO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290.520,00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6124234"/>
                  </a:ext>
                </a:extLst>
              </a:tr>
              <a:tr h="3159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10.00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SERVIÇOS DE CULTURA E TURISMO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976.320,00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37778195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11.00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SECRETARIA DE DESENVOLVIMENTO RURAL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929.880,00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34686020"/>
                  </a:ext>
                </a:extLst>
              </a:tr>
              <a:tr h="2983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12.00 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50" b="1" u="none" strike="noStrike" dirty="0">
                          <a:effectLst/>
                          <a:latin typeface="+mn-lt"/>
                        </a:rPr>
                        <a:t> RESERVA DE CONTINGÊNCIA</a:t>
                      </a:r>
                      <a:endParaRPr lang="pt-BR" sz="145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450" b="1" u="none" strike="noStrike" dirty="0" smtClean="0">
                          <a:effectLst/>
                          <a:latin typeface="+mn-lt"/>
                        </a:rPr>
                        <a:t>430.539,00</a:t>
                      </a:r>
                      <a:endParaRPr lang="pt-BR" sz="145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975407028"/>
                  </a:ext>
                </a:extLst>
              </a:tr>
              <a:tr h="341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5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pt-BR" sz="1500" b="1" i="0" u="none" strike="noStrike" dirty="0">
                        <a:solidFill>
                          <a:srgbClr val="24406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72000" algn="r" fontAlgn="b">
                        <a:spcAft>
                          <a:spcPts val="0"/>
                        </a:spcAft>
                      </a:pPr>
                      <a:r>
                        <a:rPr lang="pt-BR" sz="1500" b="1" u="none" strike="noStrike" dirty="0" smtClean="0">
                          <a:effectLst/>
                          <a:latin typeface="+mn-lt"/>
                        </a:rPr>
                        <a:t>42.682.896,00</a:t>
                      </a:r>
                      <a:endParaRPr lang="pt-BR" sz="150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17333402"/>
                  </a:ext>
                </a:extLst>
              </a:tr>
            </a:tbl>
          </a:graphicData>
        </a:graphic>
      </p:graphicFrame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3707" y="6364032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4E86137-ED13-4DFE-AB2A-A0C6BCED750F}"/>
              </a:ext>
            </a:extLst>
          </p:cNvPr>
          <p:cNvSpPr txBox="1">
            <a:spLocks/>
          </p:cNvSpPr>
          <p:nvPr/>
        </p:nvSpPr>
        <p:spPr>
          <a:xfrm>
            <a:off x="1280160" y="2222695"/>
            <a:ext cx="10058399" cy="378420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fontAlgn="base" hangingPunct="1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spcAft>
                <a:spcPts val="600"/>
              </a:spcAft>
              <a:buNone/>
              <a:tabLst>
                <a:tab pos="457200" algn="l"/>
              </a:tabLst>
            </a:pPr>
            <a:r>
              <a:rPr lang="pt-BR" sz="2200" b="1" dirty="0">
                <a:effectLst/>
                <a:latin typeface="+mn-lt"/>
                <a:ea typeface="Times New Roman" panose="02020603050405020304" pitchFamily="18" charset="0"/>
                <a:cs typeface="Estrangelo Edessa"/>
              </a:rPr>
              <a:t>2. Término dos trabalhos:</a:t>
            </a:r>
            <a:endParaRPr lang="pt-BR" sz="22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600"/>
              </a:spcAft>
            </a:pP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De acordo com o </a:t>
            </a:r>
            <a:r>
              <a:rPr lang="pt-BR" sz="1800" dirty="0" smtClean="0">
                <a:ea typeface="Times New Roman" panose="02020603050405020304" pitchFamily="18" charset="0"/>
              </a:rPr>
              <a:t>apresentado</a:t>
            </a:r>
            <a:r>
              <a:rPr lang="pt-BR" sz="1800" dirty="0" smtClean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podemos </a:t>
            </a:r>
            <a:r>
              <a:rPr lang="pt-BR" sz="1800" dirty="0" smtClean="0">
                <a:effectLst/>
                <a:latin typeface="+mj-lt"/>
                <a:ea typeface="Times New Roman" panose="02020603050405020304" pitchFamily="18" charset="0"/>
              </a:rPr>
              <a:t>afirmar que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a </a:t>
            </a:r>
            <a:r>
              <a:rPr lang="pt-BR" sz="1800" b="1" dirty="0">
                <a:effectLst/>
                <a:latin typeface="+mj-lt"/>
                <a:ea typeface="Times New Roman" panose="02020603050405020304" pitchFamily="18" charset="0"/>
              </a:rPr>
              <a:t>L.D.O. para o exercício financeiro de </a:t>
            </a:r>
            <a:r>
              <a:rPr lang="pt-BR" sz="1800" b="1" dirty="0" smtClean="0">
                <a:effectLst/>
                <a:latin typeface="+mj-lt"/>
                <a:ea typeface="Times New Roman" panose="02020603050405020304" pitchFamily="18" charset="0"/>
              </a:rPr>
              <a:t>2024</a:t>
            </a:r>
            <a:r>
              <a:rPr lang="pt-BR" sz="1800" dirty="0" smtClean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elaborada pela </a:t>
            </a:r>
            <a:r>
              <a:rPr lang="pt-BR" sz="1800" b="1" dirty="0">
                <a:effectLst/>
                <a:latin typeface="+mj-lt"/>
                <a:ea typeface="Times New Roman" panose="02020603050405020304" pitchFamily="18" charset="0"/>
              </a:rPr>
              <a:t>Prefeitura Municipal de Natividade da Serra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atende integralmente em todos os requisitos exigidos pelas Leis 101/00, normas do </a:t>
            </a:r>
            <a:r>
              <a:rPr lang="pt-BR" sz="1800" b="1" dirty="0">
                <a:effectLst/>
                <a:latin typeface="+mj-lt"/>
                <a:ea typeface="Times New Roman" panose="02020603050405020304" pitchFamily="18" charset="0"/>
              </a:rPr>
              <a:t>PCASP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pt-BR" sz="1800" b="1" dirty="0">
                <a:effectLst/>
                <a:latin typeface="+mj-lt"/>
                <a:ea typeface="Times New Roman" panose="02020603050405020304" pitchFamily="18" charset="0"/>
              </a:rPr>
              <a:t>Constituição Federal, Lei 4320/64 e Lei Orgânica Municipal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, contendo todos os itens supra citados, cuja projeção foi em torno de 8,00% para </a:t>
            </a:r>
            <a:r>
              <a:rPr lang="pt-BR" sz="1800" dirty="0" smtClean="0">
                <a:effectLst/>
                <a:latin typeface="+mj-lt"/>
                <a:ea typeface="Times New Roman" panose="02020603050405020304" pitchFamily="18" charset="0"/>
              </a:rPr>
              <a:t>2024,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considerado a </a:t>
            </a:r>
            <a:r>
              <a:rPr lang="pt-BR" sz="1800" b="1" dirty="0">
                <a:effectLst/>
                <a:latin typeface="+mj-lt"/>
                <a:ea typeface="Times New Roman" panose="02020603050405020304" pitchFamily="18" charset="0"/>
              </a:rPr>
              <a:t>evolução da arrecadação 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dos últimos 4 exercícios, (conforme índice de previsão da inflação para exercícios futuros).</a:t>
            </a:r>
            <a:endParaRPr lang="pt-BR" altLang="pt-BR" dirty="0"/>
          </a:p>
        </p:txBody>
      </p:sp>
      <p:sp>
        <p:nvSpPr>
          <p:cNvPr id="6" name="CaixaDeTexto 16">
            <a:extLst>
              <a:ext uri="{FF2B5EF4-FFF2-40B4-BE49-F238E27FC236}">
                <a16:creationId xmlns:a16="http://schemas.microsoft.com/office/drawing/2014/main" xmlns="" id="{47172359-4DF7-4DAF-A623-B5C0155AA89F}"/>
              </a:ext>
            </a:extLst>
          </p:cNvPr>
          <p:cNvSpPr txBox="1"/>
          <p:nvPr/>
        </p:nvSpPr>
        <p:spPr>
          <a:xfrm>
            <a:off x="11228128" y="1316416"/>
            <a:ext cx="75537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2700020" algn="ctr"/>
                <a:tab pos="5400040" algn="r"/>
              </a:tabLst>
            </a:pPr>
            <a:r>
              <a:rPr lang="pt-BR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ítulo 2">
            <a:extLst>
              <a:ext uri="{FF2B5EF4-FFF2-40B4-BE49-F238E27FC236}">
                <a16:creationId xmlns:a16="http://schemas.microsoft.com/office/drawing/2014/main" xmlns="" id="{94864186-62D9-FDDB-4908-854E35574CD4}"/>
              </a:ext>
            </a:extLst>
          </p:cNvPr>
          <p:cNvSpPr txBox="1">
            <a:spLocks/>
          </p:cNvSpPr>
          <p:nvPr/>
        </p:nvSpPr>
        <p:spPr>
          <a:xfrm>
            <a:off x="1632193" y="452438"/>
            <a:ext cx="9870832" cy="1179414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altLang="pt-BR" sz="4000" dirty="0">
                <a:latin typeface="Script MT Bold" panose="03040602040607080904" pitchFamily="66" charset="0"/>
              </a:rPr>
              <a:t>Prefeitura Municipal de N</a:t>
            </a:r>
            <a:r>
              <a:rPr lang="pt-BR" altLang="pt-BR" sz="4000" b="1" dirty="0">
                <a:latin typeface="Script MT Bold" panose="03040602040607080904" pitchFamily="66" charset="0"/>
              </a:rPr>
              <a:t>atividade</a:t>
            </a:r>
            <a:r>
              <a:rPr lang="pt-BR" altLang="pt-BR" sz="4000" dirty="0">
                <a:latin typeface="Script MT Bold" panose="03040602040607080904" pitchFamily="66" charset="0"/>
              </a:rPr>
              <a:t> da Serra</a:t>
            </a:r>
            <a:r>
              <a:rPr lang="pt-BR" altLang="pt-BR" b="1" dirty="0">
                <a:latin typeface="Edwardian Script ITC" panose="030303020407070D0804" pitchFamily="66" charset="0"/>
              </a:rPr>
              <a:t/>
            </a:r>
            <a:br>
              <a:rPr lang="pt-BR" altLang="pt-BR" b="1" dirty="0">
                <a:latin typeface="Edwardian Script ITC" panose="030303020407070D0804" pitchFamily="66" charset="0"/>
              </a:rPr>
            </a:br>
            <a:r>
              <a:rPr lang="pt-BR" altLang="pt-BR" sz="1500" dirty="0"/>
              <a:t>Estado de São Paulo</a:t>
            </a:r>
            <a:r>
              <a:rPr lang="pt-BR" altLang="pt-BR" b="1" dirty="0"/>
              <a:t/>
            </a:r>
            <a:br>
              <a:rPr lang="pt-BR" altLang="pt-BR" b="1" dirty="0"/>
            </a:br>
            <a:endParaRPr lang="pt-BR" altLang="pt-BR" dirty="0">
              <a:latin typeface="Edwardian Script ITC" panose="030303020407070D0804" pitchFamily="66" charset="0"/>
            </a:endParaRPr>
          </a:p>
        </p:txBody>
      </p:sp>
      <p:pic>
        <p:nvPicPr>
          <p:cNvPr id="10" name="Imagem 1" descr="brasão3">
            <a:extLst>
              <a:ext uri="{FF2B5EF4-FFF2-40B4-BE49-F238E27FC236}">
                <a16:creationId xmlns:a16="http://schemas.microsoft.com/office/drawing/2014/main" xmlns="" id="{799E08D5-706E-7D83-0284-D7A958E5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0" y="452438"/>
            <a:ext cx="9350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xmlns="" id="{E7CA92AA-D234-44C1-97A5-AC633346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779" y="6260123"/>
            <a:ext cx="3859795" cy="312443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Secretaria de Finanças</a:t>
            </a:r>
          </a:p>
        </p:txBody>
      </p:sp>
    </p:spTree>
    <p:extLst>
      <p:ext uri="{BB962C8B-B14F-4D97-AF65-F5344CB8AC3E}">
        <p14:creationId xmlns:p14="http://schemas.microsoft.com/office/powerpoint/2010/main" val="84830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diência Pública LRF [Modo de Compatibilidade]" id="{3973C43F-9D85-47ED-AA92-89FF1AF03F17}" vid="{0E8C6ACE-139D-4FD1-A983-A1E50019B2E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Audiência Pública LRF</Template>
  <TotalTime>379</TotalTime>
  <Words>835</Words>
  <Application>Microsoft Office PowerPoint</Application>
  <PresentationFormat>Widescreen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Arial,Bold</vt:lpstr>
      <vt:lpstr>Calibri</vt:lpstr>
      <vt:lpstr>Century Gothic</vt:lpstr>
      <vt:lpstr>Edwardian Script ITC</vt:lpstr>
      <vt:lpstr>Estrangelo Edessa</vt:lpstr>
      <vt:lpstr>Script MT Bold</vt:lpstr>
      <vt:lpstr>Times New Roman</vt:lpstr>
      <vt:lpstr>Wingdings 3</vt:lpstr>
      <vt:lpstr>Íon</vt:lpstr>
      <vt:lpstr>  Audiência Pública</vt:lpstr>
      <vt:lpstr>Prefeitura Municipal de Natividade da Serra Estado de São Paulo </vt:lpstr>
      <vt:lpstr>Prefeitura Municipal de Natividade da Serra Estado de São Paulo </vt:lpstr>
      <vt:lpstr>Prefeitura Municipal de Natividade da Serra Estado de São Paulo </vt:lpstr>
      <vt:lpstr>Prefeitura Municipal de Natividade da Serra Estado de São Paulo </vt:lpstr>
      <vt:lpstr>Apresentação do PowerPoint</vt:lpstr>
      <vt:lpstr>Prefeitura Municipal de Natividade da Serra Estado de São Paulo </vt:lpstr>
      <vt:lpstr>Prefeitura Municipal de Natividade da Serra Estado de São Paulo </vt:lpstr>
      <vt:lpstr>Apresentação do PowerPoint</vt:lpstr>
      <vt:lpstr>Prefeitura Municipal de Natividade da Serra Estado de São Paulo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Prefeitura Municipal de Natividade da Serra Estado de São Paulo  Audiência Pública</dc:title>
  <dc:creator>Dell</dc:creator>
  <cp:lastModifiedBy>CONTABILIDADE</cp:lastModifiedBy>
  <cp:revision>67</cp:revision>
  <dcterms:created xsi:type="dcterms:W3CDTF">2019-02-08T12:07:08Z</dcterms:created>
  <dcterms:modified xsi:type="dcterms:W3CDTF">2023-04-27T20:22:22Z</dcterms:modified>
</cp:coreProperties>
</file>