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4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2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5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52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40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502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51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1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8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5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8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6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9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lumMod val="9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85B68-3F0F-479D-89C1-D091E8338613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084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2AA03423-D5E8-48D6-9CA0-A251616B5687}"/>
              </a:ext>
            </a:extLst>
          </p:cNvPr>
          <p:cNvSpPr txBox="1">
            <a:spLocks/>
          </p:cNvSpPr>
          <p:nvPr/>
        </p:nvSpPr>
        <p:spPr>
          <a:xfrm>
            <a:off x="2650433" y="1391462"/>
            <a:ext cx="8799445" cy="51410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800" b="0" kern="1600" spc="200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 Condensed" panose="02070606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 do Parecer do Conselho</a:t>
            </a:r>
            <a:endParaRPr lang="pt-BR" sz="4800" b="1" kern="1600" dirty="0">
              <a:solidFill>
                <a:schemeClr val="bg2">
                  <a:lumMod val="75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200" b="1" u="sng" spc="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PRIMEIRO TRIMESTRE DE 2023</a:t>
            </a:r>
            <a:endParaRPr lang="pt-BR" sz="2200" b="1" spc="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O Conselho Municipal de Acompanhamento e Controle Social do Fundo de Manutenção e Desenvolvimento da Educação Básica e de Valorização dos Profissionais da Educação – FUNDEB, do Município de Natividade da Serra, vem apresentar seu PARECER sobre as contas de aplicação dos recursos no </a:t>
            </a:r>
            <a:r>
              <a:rPr lang="pt-BR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PRIMEIRO TRIMESTRE DE 2023 </a:t>
            </a: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reunião realizada no dia 20 de abril de 2023.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a reunião os valores foram explanados da seguinte forma: </a:t>
            </a:r>
            <a:endParaRPr lang="pt-BR" sz="2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AF944-2DC2-4E67-8DE5-74257379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057" y="566185"/>
            <a:ext cx="78055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WordPictureWatermark3">
            <a:extLst>
              <a:ext uri="{FF2B5EF4-FFF2-40B4-BE49-F238E27FC236}">
                <a16:creationId xmlns:a16="http://schemas.microsoft.com/office/drawing/2014/main" id="{D3434D59-EACF-4940-87A7-69A91A65B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33BA5F26-220F-4A9C-85DA-C04102AF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51E9333-9D40-4223-8E42-6F569462953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E440C-4226-4D11-AB02-BC8D3045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765" y="1913696"/>
            <a:ext cx="8975846" cy="1883367"/>
          </a:xfrm>
        </p:spPr>
        <p:txBody>
          <a:bodyPr>
            <a:noAutofit/>
          </a:bodyPr>
          <a:lstStyle/>
          <a:p>
            <a:pPr lvl="0" algn="just">
              <a:lnSpc>
                <a:spcPts val="24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1.1	O Município arrecadou até o trimestre, recursos provenientes do FUNDEB da ordem de R$  1.366.313,04, somado a importância de R$ 11.610,47 provenientes de juros de aplicação financeira, totalizando R$  1.377.923,51. Desta Forma, o valor devido à conta do Magistério – 70% das receitas auferidas – será de R$ 964.546,46, conforme planilha abaixo</a:t>
            </a: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BR" sz="1900" cap="none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3A81DB-2A89-45E4-BB8A-DC923A43A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602961"/>
              </p:ext>
            </p:extLst>
          </p:nvPr>
        </p:nvGraphicFramePr>
        <p:xfrm>
          <a:off x="2650433" y="4012508"/>
          <a:ext cx="8627167" cy="21369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51413">
                  <a:extLst>
                    <a:ext uri="{9D8B030D-6E8A-4147-A177-3AD203B41FA5}">
                      <a16:colId xmlns:a16="http://schemas.microsoft.com/office/drawing/2014/main" val="720277172"/>
                    </a:ext>
                  </a:extLst>
                </a:gridCol>
                <a:gridCol w="1662269">
                  <a:extLst>
                    <a:ext uri="{9D8B030D-6E8A-4147-A177-3AD203B41FA5}">
                      <a16:colId xmlns:a16="http://schemas.microsoft.com/office/drawing/2014/main" val="335881070"/>
                    </a:ext>
                  </a:extLst>
                </a:gridCol>
                <a:gridCol w="2013485">
                  <a:extLst>
                    <a:ext uri="{9D8B030D-6E8A-4147-A177-3AD203B41FA5}">
                      <a16:colId xmlns:a16="http://schemas.microsoft.com/office/drawing/2014/main" val="3282754985"/>
                    </a:ext>
                  </a:extLst>
                </a:gridCol>
              </a:tblGrid>
              <a:tr h="81118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RECEITAS ARRECADADAS (R$)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APLICAÇÃO MÍNIMA OBRIGATÓRIA (70%)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84775"/>
                  </a:ext>
                </a:extLst>
              </a:tr>
              <a:tr h="348517">
                <a:tc>
                  <a:txBody>
                    <a:bodyPr/>
                    <a:lstStyle/>
                    <a:p>
                      <a:pPr marL="0" lvl="0" indent="0" algn="l">
                        <a:buFont typeface="Symbol" panose="05050102010706020507" pitchFamily="18" charset="2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Transferências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1.366.313,04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42003"/>
                  </a:ext>
                </a:extLst>
              </a:tr>
              <a:tr h="590428">
                <a:tc>
                  <a:txBody>
                    <a:bodyPr/>
                    <a:lstStyle/>
                    <a:p>
                      <a:pPr marL="0" lvl="0" indent="0" algn="just">
                        <a:buFont typeface="Symbol" panose="05050102010706020507" pitchFamily="18" charset="2"/>
                        <a:buNone/>
                      </a:pPr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Receitas de Aplicação Financeira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36195" algn="r">
                        <a:spcAft>
                          <a:spcPts val="0"/>
                        </a:spcAft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11.610,47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22334"/>
                  </a:ext>
                </a:extLst>
              </a:tr>
              <a:tr h="38678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TOTAIS DE RECURSOS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1.377.923,51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964.546,46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51396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673D75-C558-4C24-B872-4BD2B2506571}"/>
              </a:ext>
            </a:extLst>
          </p:cNvPr>
          <p:cNvSpPr txBox="1"/>
          <p:nvPr/>
        </p:nvSpPr>
        <p:spPr>
          <a:xfrm>
            <a:off x="2531163" y="1489210"/>
            <a:ext cx="356483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RECEITA DO FUNDEB</a:t>
            </a:r>
            <a: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b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CBEA2EB2-321A-49D0-B8C7-AD5457943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C089CE-E685-49C4-AB07-3F8594ACE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068F44E-579E-42D7-B14D-290B7F88E9B5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7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C70A415D-BB41-437F-981D-50F230C6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764" y="1775069"/>
            <a:ext cx="9042267" cy="1024223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2.1	As Despesas com os Profissionais do Magistério (70%) no período atingiram a importância de R$ 1.053.990,45, que demonstra aplicação a MAIOR no valor de R$ 89.443,99 em relação ao limite obrigatório de 70%, R$  964.546,46, cujos percentuais finais foram o seguinte:</a:t>
            </a:r>
            <a:endParaRPr lang="pt-BR" sz="1800" cap="none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0AA6EA32-890A-4A52-8C1B-CA0F8184A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204653"/>
              </p:ext>
            </p:extLst>
          </p:nvPr>
        </p:nvGraphicFramePr>
        <p:xfrm>
          <a:off x="2074455" y="3043169"/>
          <a:ext cx="9649046" cy="1943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38538">
                  <a:extLst>
                    <a:ext uri="{9D8B030D-6E8A-4147-A177-3AD203B41FA5}">
                      <a16:colId xmlns:a16="http://schemas.microsoft.com/office/drawing/2014/main" val="3568776458"/>
                    </a:ext>
                  </a:extLst>
                </a:gridCol>
                <a:gridCol w="1329852">
                  <a:extLst>
                    <a:ext uri="{9D8B030D-6E8A-4147-A177-3AD203B41FA5}">
                      <a16:colId xmlns:a16="http://schemas.microsoft.com/office/drawing/2014/main" val="1246149584"/>
                    </a:ext>
                  </a:extLst>
                </a:gridCol>
                <a:gridCol w="716692">
                  <a:extLst>
                    <a:ext uri="{9D8B030D-6E8A-4147-A177-3AD203B41FA5}">
                      <a16:colId xmlns:a16="http://schemas.microsoft.com/office/drawing/2014/main" val="3265379777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963408704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177166837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4278486607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4239249026"/>
                    </a:ext>
                  </a:extLst>
                </a:gridCol>
              </a:tblGrid>
              <a:tr h="438976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DESPESAS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EMPENHADO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LIQUIDADO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PAGO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75044"/>
                  </a:ext>
                </a:extLst>
              </a:tr>
              <a:tr h="49033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5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Pessoal Civil + Encargos - Magistério</a:t>
                      </a:r>
                      <a:endParaRPr lang="pt-BR" sz="13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1.053.990,45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76,49%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1.053.990,45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76,49%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958.378,19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69,55%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4317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Limite Mínimo Magistério (70% do Total)</a:t>
                      </a:r>
                      <a:endParaRPr lang="pt-BR" sz="13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964.546,46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964.546,46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964.546,46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11605"/>
                  </a:ext>
                </a:extLst>
              </a:tr>
              <a:tr h="563218">
                <a:tc>
                  <a:txBody>
                    <a:bodyPr/>
                    <a:lstStyle/>
                    <a:p>
                      <a:pPr algn="ctr"/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TOTAL APLICADO A MENOR (R$) (%)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89.443,99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6,49%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89.443,99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6,49%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-6.168,27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-0,45%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41310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08A5D117-DE89-4B0E-A575-11AE8F4B4534}"/>
              </a:ext>
            </a:extLst>
          </p:cNvPr>
          <p:cNvSpPr txBox="1"/>
          <p:nvPr/>
        </p:nvSpPr>
        <p:spPr>
          <a:xfrm>
            <a:off x="2528764" y="5230144"/>
            <a:ext cx="90422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2.2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acordo com os valores acima apresentados pela municipalidade, as despesas com os profissionais do Magistério do município no presente trimestre ultrapassaram o percentual mínimo obrigatório de 70%, atingindo o índice de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76,49% (despesas Empenhadas e Liquidadas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e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69,55% (despesas pagas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842950E-48DB-49D5-BFCD-0FC333A0EAEC}"/>
              </a:ext>
            </a:extLst>
          </p:cNvPr>
          <p:cNvSpPr txBox="1"/>
          <p:nvPr/>
        </p:nvSpPr>
        <p:spPr>
          <a:xfrm>
            <a:off x="2517910" y="1298090"/>
            <a:ext cx="644055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 DESPESA DO FUNDEB COM MAGISTÉRIO (70%):</a:t>
            </a:r>
            <a:br>
              <a:rPr lang="pt-BR" sz="18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WordPictureWatermark3">
            <a:extLst>
              <a:ext uri="{FF2B5EF4-FFF2-40B4-BE49-F238E27FC236}">
                <a16:creationId xmlns:a16="http://schemas.microsoft.com/office/drawing/2014/main" id="{5EBC569E-F229-4657-8AD2-1D8598C34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62890E-9C95-4D93-8E32-3D50B010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334C06A-010C-4A81-AD52-6265917D2E0E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4B2CB24-3144-46D0-ABAD-2A7944D32F96}"/>
              </a:ext>
            </a:extLst>
          </p:cNvPr>
          <p:cNvSpPr txBox="1"/>
          <p:nvPr/>
        </p:nvSpPr>
        <p:spPr>
          <a:xfrm>
            <a:off x="2531162" y="1432100"/>
            <a:ext cx="6453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3. MOVIMENTO FINANCEIRO DA CONTA DO FUNDEB:</a:t>
            </a:r>
            <a:endParaRPr lang="pt-B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98D64AD-AC0C-41CC-B43F-CB9926EDC4B4}"/>
              </a:ext>
            </a:extLst>
          </p:cNvPr>
          <p:cNvSpPr txBox="1">
            <a:spLocks/>
          </p:cNvSpPr>
          <p:nvPr/>
        </p:nvSpPr>
        <p:spPr>
          <a:xfrm>
            <a:off x="2528764" y="1854901"/>
            <a:ext cx="8884152" cy="6953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3.1	O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Total de Despesas Pagas no FUNDEB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(70% + 30%) atingiu o montante de 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R$ 986.709,73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encerrando o trimestre com a seguinte movimentação entre os valores aplicados:</a:t>
            </a:r>
            <a:endParaRPr lang="pt-BR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53340CD-35A5-40A3-B60F-06D60168A145}"/>
              </a:ext>
            </a:extLst>
          </p:cNvPr>
          <p:cNvSpPr txBox="1">
            <a:spLocks/>
          </p:cNvSpPr>
          <p:nvPr/>
        </p:nvSpPr>
        <p:spPr>
          <a:xfrm>
            <a:off x="2528763" y="5494098"/>
            <a:ext cx="8815205" cy="8605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3.2	Conforme se infere no quadro acima, apurou-se um saldo a maior em conta corrente do Fundeb de R$ 174.709,73. Tal excesso se deve ao fato que os valores referentes a folha foram pagos com recursos próprios do Município superior ao repassado para a conta da folha, cujo valor será restituído a conta movimento da Prefeitura já no próximo período.</a:t>
            </a:r>
            <a:endParaRPr lang="pt-BR" sz="18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95FFC48A-5F16-4190-8D60-D8105A63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367FF5E-4336-4B80-A9F6-225AD8CF5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725910"/>
              </p:ext>
            </p:extLst>
          </p:nvPr>
        </p:nvGraphicFramePr>
        <p:xfrm>
          <a:off x="2528763" y="2592150"/>
          <a:ext cx="8725418" cy="26518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09507">
                  <a:extLst>
                    <a:ext uri="{9D8B030D-6E8A-4147-A177-3AD203B41FA5}">
                      <a16:colId xmlns:a16="http://schemas.microsoft.com/office/drawing/2014/main" val="2109113956"/>
                    </a:ext>
                  </a:extLst>
                </a:gridCol>
                <a:gridCol w="1615911">
                  <a:extLst>
                    <a:ext uri="{9D8B030D-6E8A-4147-A177-3AD203B41FA5}">
                      <a16:colId xmlns:a16="http://schemas.microsoft.com/office/drawing/2014/main" val="3802872860"/>
                    </a:ext>
                  </a:extLst>
                </a:gridCol>
              </a:tblGrid>
              <a:tr h="329301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 E S U M 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R$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36430"/>
                  </a:ext>
                </a:extLst>
              </a:tr>
              <a:tr h="329301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Saldo do exercício anterior (2022)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23210"/>
                  </a:ext>
                </a:extLst>
              </a:tr>
              <a:tr h="502679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</a:t>
                      </a:r>
                      <a:r>
                        <a:rPr lang="pt-BR" sz="1300" spc="40" baseline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Total de Recursos do FUNDEB + Aplicação Financeira recebidos até o período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1.377.923,51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51844"/>
                  </a:ext>
                </a:extLst>
              </a:tr>
              <a:tr h="329301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Despesas Pagas com o FUNDEB no exercício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986.709,73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56758"/>
                  </a:ext>
                </a:extLst>
              </a:tr>
              <a:tr h="329301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Saldo apurado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391.213,78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62536"/>
                  </a:ext>
                </a:extLst>
              </a:tr>
              <a:tr h="502679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</a:t>
                      </a: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Saldo Financeiro existente em Bancos/Conta Vinculada do Fundeb - BB nº 8.937-0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565.923,51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014479"/>
                  </a:ext>
                </a:extLst>
              </a:tr>
              <a:tr h="329301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DIFERENÇA APURADA A MAIOR EM CONTA DO FUNDEB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174.709,73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148137"/>
                  </a:ext>
                </a:extLst>
              </a:tr>
            </a:tbl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9F8E7697-2138-4B54-9CAA-0D941DE04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75C03B3-B45A-4A04-8B0F-B5D8CFD3FE3C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C153DAC-6925-4897-9EC4-9EA87F950513}"/>
              </a:ext>
            </a:extLst>
          </p:cNvPr>
          <p:cNvSpPr txBox="1"/>
          <p:nvPr/>
        </p:nvSpPr>
        <p:spPr>
          <a:xfrm>
            <a:off x="5547430" y="1379094"/>
            <a:ext cx="2663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u="sng" spc="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ANÁLISE FINAL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5EEDE4-5549-4059-9B06-BF2FA7526CBD}"/>
              </a:ext>
            </a:extLst>
          </p:cNvPr>
          <p:cNvSpPr txBox="1"/>
          <p:nvPr/>
        </p:nvSpPr>
        <p:spPr>
          <a:xfrm>
            <a:off x="2496647" y="1973279"/>
            <a:ext cx="906728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indent="450215" algn="just">
              <a:spcBef>
                <a:spcPts val="600"/>
              </a:spcBef>
              <a:spcAft>
                <a:spcPts val="1200"/>
              </a:spcAf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Analisando os documentos referentes às Receitas e Despesas do Fundo de Manutenção e Desenvolvimento da Educação Básica e de Valorização dos Profissionais da Educação - FUNDEB, aplicados no TRIMESTRE, chegamos a seguinte conclusão: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 relação à obrigatoriedade do FUNDEB com os profissionais do magistério, o Município aplicou no período –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76,49%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inferior em relação ao período anterior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(78,57%)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porém, acima do limite mínimo obrigatório de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70%. (76,49%)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demais despesas aplicadas no setor do FUNDEB, os 30% (aquelas que não contemplam os 70% do magistério) no valor de R$ 31.031,76 (Folha de pagamento dos servidores de apoio) podem ser utilizadas para despesas com manutenção do setor como, por exemplo: água, luz, telefone, materiais para escritório, limpeza, desinfecção e manutenção dos equipamentos para utilização do setor</a:t>
            </a:r>
            <a:r>
              <a:rPr lang="x-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informações apresentadas pelo Poder Executivo e expost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 acima são as mesmas enviadas ao E. Tribunal de Contas do Estado de São Paulo através do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sistema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 AUDESP, para eventual apreciação e análise técnica.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3939695E-185E-41D5-B7CC-62C973D65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A7A30EC7-202E-49BC-9F84-37E3F7A21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D7D41C2-106C-412A-9602-2C03A08D9C0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F5FEB61-6877-4EC1-8D18-014AEB1F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D89D328-C2A1-4C70-9808-BB3DF8EBBE51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9F12D7-EE7B-4A5F-81D3-8D6BA93A6EE8}"/>
              </a:ext>
            </a:extLst>
          </p:cNvPr>
          <p:cNvSpPr txBox="1"/>
          <p:nvPr/>
        </p:nvSpPr>
        <p:spPr>
          <a:xfrm>
            <a:off x="2650433" y="1934821"/>
            <a:ext cx="87624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Município aplicou no trimestre o percentual de 33,54% de seus recursos próprios no ensino (Despesas Empenhadas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212 da C. F.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superior ao limite estabelecido no artigo 212 da Constituição Federal – 25%.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B72E2B-2338-46C4-8411-0CC9FC4A436C}"/>
              </a:ext>
            </a:extLst>
          </p:cNvPr>
          <p:cNvSpPr txBox="1"/>
          <p:nvPr/>
        </p:nvSpPr>
        <p:spPr>
          <a:xfrm>
            <a:off x="2650433" y="1440042"/>
            <a:ext cx="30745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INFORMAÇÃO ADICIONAL: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00A2849-7E61-4DDB-9A64-C644C4705517}"/>
              </a:ext>
            </a:extLst>
          </p:cNvPr>
          <p:cNvSpPr txBox="1"/>
          <p:nvPr/>
        </p:nvSpPr>
        <p:spPr>
          <a:xfrm>
            <a:off x="2650432" y="3780004"/>
            <a:ext cx="87624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  <a:spcBef>
                <a:spcPts val="300"/>
              </a:spcBef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Desta forma, o Conselho de Acompanhamento Social do FUNDEB de Natividade da Serra, em face da análise dos demonstrativos e documentos apresentados pelo Executivo Municipal sob o aspecto formal, entende que os valores aplicados no FUNDEB e com os profissionais no magistério, durante o PRIMEIRO TRIMESTRE de 2023 foram parcialmente atendidos, inclusive quanto ao atendimento do percentual mínimo de 70% com os profissionais do Magistério, opinando pela sua REGULARIDADE.</a:t>
            </a:r>
            <a:endParaRPr lang="pt-BR" sz="2000" b="1" dirty="0">
              <a:solidFill>
                <a:srgbClr val="00004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88A3B0-177D-4071-BD60-35B1D56697E0}"/>
              </a:ext>
            </a:extLst>
          </p:cNvPr>
          <p:cNvSpPr txBox="1"/>
          <p:nvPr/>
        </p:nvSpPr>
        <p:spPr>
          <a:xfrm>
            <a:off x="6388274" y="6068995"/>
            <a:ext cx="4584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Natividade da Serra, 20 de abril de 2023.</a:t>
            </a:r>
            <a:endParaRPr lang="pt-BR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976F009-EA45-422C-932E-14659ACF9F29}"/>
              </a:ext>
            </a:extLst>
          </p:cNvPr>
          <p:cNvSpPr txBox="1"/>
          <p:nvPr/>
        </p:nvSpPr>
        <p:spPr>
          <a:xfrm>
            <a:off x="2650433" y="3266735"/>
            <a:ext cx="31554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PARECER DO CONSELHO: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2CB8DF1-D28D-44E6-9D1F-59F3BADCDD21}"/>
              </a:ext>
            </a:extLst>
          </p:cNvPr>
          <p:cNvSpPr txBox="1"/>
          <p:nvPr/>
        </p:nvSpPr>
        <p:spPr>
          <a:xfrm>
            <a:off x="10323443" y="1166190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E77896EF-F201-4897-A76D-2D1C4260C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453</TotalTime>
  <Words>967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8" baseType="lpstr">
      <vt:lpstr>Arial</vt:lpstr>
      <vt:lpstr>Arial Narrow</vt:lpstr>
      <vt:lpstr>Arial Nova</vt:lpstr>
      <vt:lpstr>Bodoni MT Condensed</vt:lpstr>
      <vt:lpstr>Calibri</vt:lpstr>
      <vt:lpstr>Calibri Light</vt:lpstr>
      <vt:lpstr>Cambria</vt:lpstr>
      <vt:lpstr>Century Gothic</vt:lpstr>
      <vt:lpstr>Symbol</vt:lpstr>
      <vt:lpstr>Times New Roman</vt:lpstr>
      <vt:lpstr>Wingdings 3</vt:lpstr>
      <vt:lpstr>Fatia</vt:lpstr>
      <vt:lpstr>Apresentação do PowerPoint</vt:lpstr>
      <vt:lpstr>1.1 O Município arrecadou até o trimestre, recursos provenientes do FUNDEB da ordem de R$  1.366.313,04, somado a importância de R$ 11.610,47 provenientes de juros de aplicação financeira, totalizando R$  1.377.923,51. Desta Forma, o valor devido à conta do Magistério – 70% das receitas auferidas – será de R$ 964.546,46, conforme planilha abaixo:</vt:lpstr>
      <vt:lpstr>2.1 As Despesas com os Profissionais do Magistério (70%) no período atingiram a importância de R$ 1.053.990,45, que demonstra aplicação a MAIOR no valor de R$ 89.443,99 em relação ao limite obrigatório de 70%, R$  964.546,46, cujos percentuais finais foram o seguinte: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 ELABORAÇÃO DA LDO DO ANTEPROJETO DA LDO – LEI DE   DIRETRIZES ORÇAMENTÁRIAS PARA O EXERCÍCIO   FINANCEIRO DE 2022</dc:title>
  <dc:creator>Micro</dc:creator>
  <cp:lastModifiedBy>Roberto</cp:lastModifiedBy>
  <cp:revision>58</cp:revision>
  <dcterms:created xsi:type="dcterms:W3CDTF">2021-04-26T23:33:01Z</dcterms:created>
  <dcterms:modified xsi:type="dcterms:W3CDTF">2023-04-19T14:03:59Z</dcterms:modified>
</cp:coreProperties>
</file>